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xls" ContentType="application/vnd.ms-excel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79" r:id="rId4"/>
    <p:sldId id="272" r:id="rId5"/>
    <p:sldId id="274" r:id="rId6"/>
    <p:sldId id="262" r:id="rId7"/>
    <p:sldId id="294" r:id="rId8"/>
    <p:sldId id="287" r:id="rId9"/>
    <p:sldId id="260" r:id="rId10"/>
    <p:sldId id="280" r:id="rId11"/>
    <p:sldId id="285" r:id="rId12"/>
    <p:sldId id="295" r:id="rId1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20204" pitchFamily="34" charset="0"/>
        <a:ea typeface="华文中宋" panose="0201060004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20204" pitchFamily="34" charset="0"/>
        <a:ea typeface="华文中宋" panose="0201060004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20204" pitchFamily="34" charset="0"/>
        <a:ea typeface="华文中宋" panose="0201060004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20204" pitchFamily="34" charset="0"/>
        <a:ea typeface="华文中宋" panose="0201060004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20204" pitchFamily="34" charset="0"/>
        <a:ea typeface="华文中宋" panose="02010600040101010101" pitchFamily="2" charset="-122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Arial" panose="020B0604020202020204" pitchFamily="34" charset="0"/>
        <a:ea typeface="华文中宋" panose="02010600040101010101" pitchFamily="2" charset="-122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Arial" panose="020B0604020202020204" pitchFamily="34" charset="0"/>
        <a:ea typeface="华文中宋" panose="02010600040101010101" pitchFamily="2" charset="-122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Arial" panose="020B0604020202020204" pitchFamily="34" charset="0"/>
        <a:ea typeface="华文中宋" panose="02010600040101010101" pitchFamily="2" charset="-122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Arial" panose="020B0604020202020204" pitchFamily="34" charset="0"/>
        <a:ea typeface="华文中宋" panose="0201060004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00"/>
    <a:srgbClr val="99CCFF"/>
    <a:srgbClr val="EAEAEA"/>
    <a:srgbClr val="969696"/>
    <a:srgbClr val="336600"/>
    <a:srgbClr val="FF3399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Objects="1">
      <p:cViewPr varScale="1">
        <p:scale>
          <a:sx n="84" d="100"/>
          <a:sy n="84" d="100"/>
        </p:scale>
        <p:origin x="-1330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4" Type="http://schemas.openxmlformats.org/officeDocument/2006/relationships/image" Target="../media/image19.wmf"/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3D8984-4EB3-4F37-98F6-282B2C8FBFD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1556E5-AD4C-4C51-A805-2E82B7A131E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924233-7E8D-45C7-B61A-F4428FA9A87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Rot="1" noChangeArrowheads="1"/>
          </p:cNvSpPr>
          <p:nvPr>
            <p:ph type="ctrTitle"/>
          </p:nvPr>
        </p:nvSpPr>
        <p:spPr bwMode="auto">
          <a:xfrm>
            <a:off x="3962400" y="1066800"/>
            <a:ext cx="4648200" cy="1981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zh-CN" altLang="en-US" noProof="0" smtClean="0"/>
          </a:p>
        </p:txBody>
      </p:sp>
      <p:sp>
        <p:nvSpPr>
          <p:cNvPr id="463875" name="Rectangle 3"/>
          <p:cNvSpPr>
            <a:spLocks noGrp="1" noRot="1" noChangeArrowheads="1"/>
          </p:cNvSpPr>
          <p:nvPr>
            <p:ph type="subTitle" idx="1"/>
          </p:nvPr>
        </p:nvSpPr>
        <p:spPr bwMode="auto">
          <a:xfrm>
            <a:off x="3962400" y="3657600"/>
            <a:ext cx="4572000" cy="16764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301625" y="6076950"/>
            <a:ext cx="2289175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b="0">
                <a:solidFill>
                  <a:srgbClr val="0033CC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076950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b="0">
                <a:solidFill>
                  <a:srgbClr val="0033CC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076950"/>
            <a:ext cx="2289175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solidFill>
                  <a:srgbClr val="0033CC"/>
                </a:solidFill>
                <a:ea typeface="宋体" panose="02010600030101010101" pitchFamily="2" charset="-122"/>
              </a:defRPr>
            </a:lvl1pPr>
          </a:lstStyle>
          <a:p>
            <a:fld id="{17097D7D-E026-467A-BD04-13FECE9D752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870815-8C73-4586-9611-9BD41700F2D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1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28B221-33AF-4A1C-82D3-E7E0C976969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8B37A0-A793-4093-9E39-BDB009267E9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2C8A4B-EDD1-411A-96CC-34041B138CF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06CD29-445A-48B9-B754-653092424CB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8968C8-9114-4DBF-A138-7E09AE24CD1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6F510B-DD95-499E-BC4C-2F444150FF6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D3D47F-461F-4650-BE53-C0B386245F2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4.png"/><Relationship Id="rId15" Type="http://schemas.openxmlformats.org/officeDocument/2006/relationships/image" Target="../media/image3.png"/><Relationship Id="rId14" Type="http://schemas.openxmlformats.org/officeDocument/2006/relationships/slide" Target="../slides/slid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slide" Target="../slides/slide9.xml"/><Relationship Id="rId16" Type="http://schemas.openxmlformats.org/officeDocument/2006/relationships/slide" Target="../slides/slide1.xml"/><Relationship Id="rId15" Type="http://schemas.openxmlformats.org/officeDocument/2006/relationships/slide" Target="../slides/slide3.xml"/><Relationship Id="rId14" Type="http://schemas.openxmlformats.org/officeDocument/2006/relationships/slide" Target="../slides/slide2.xml"/><Relationship Id="rId13" Type="http://schemas.openxmlformats.org/officeDocument/2006/relationships/image" Target="../media/image6.jpeg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  <a:p>
            <a:pPr lvl="2"/>
            <a:r>
              <a:rPr lang="zh-CN" altLang="zh-CN" smtClean="0"/>
              <a:t>第三级</a:t>
            </a:r>
            <a:endParaRPr lang="zh-CN" altLang="zh-CN" smtClean="0"/>
          </a:p>
          <a:p>
            <a:pPr lvl="3"/>
            <a:r>
              <a:rPr lang="zh-CN" altLang="zh-CN" smtClean="0"/>
              <a:t>第四级</a:t>
            </a:r>
            <a:endParaRPr lang="zh-CN" altLang="zh-CN" smtClean="0"/>
          </a:p>
          <a:p>
            <a:pPr lvl="4"/>
            <a:r>
              <a:rPr lang="zh-CN" altLang="zh-CN" smtClean="0"/>
              <a:t>第五级</a:t>
            </a:r>
            <a:endParaRPr lang="zh-CN" altLang="zh-CN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 b="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 b="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b="0">
                <a:ea typeface="宋体" panose="02010600030101010101" pitchFamily="2" charset="-122"/>
              </a:defRPr>
            </a:lvl1pPr>
          </a:lstStyle>
          <a:p>
            <a:fld id="{4BC11B19-30AD-433C-AC77-3AB8F59BEAAC}" type="slidenum">
              <a:rPr lang="en-US" altLang="zh-CN"/>
            </a:fld>
            <a:endParaRPr lang="en-US" altLang="zh-CN"/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1588" y="0"/>
            <a:ext cx="5722937" cy="33337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4067175" y="6381750"/>
            <a:ext cx="5076825" cy="47625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pic>
        <p:nvPicPr>
          <p:cNvPr id="1033" name="Picture 9" descr="sanjiao copy">
            <a:hlinkClick r:id="" tooltip="下一页" action="ppaction://hlinkshowjump?jump=nextslide"/>
          </p:cNvPr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6916738" y="6445250"/>
            <a:ext cx="296862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 descr="sanjiaozuo">
            <a:hlinkClick r:id="" tooltip="上一页" action="ppaction://hlinkshowjump?jump=previousslide"/>
          </p:cNvPr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6103938" y="6430963"/>
            <a:ext cx="296862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1" descr="shangyizhang">
            <a:hlinkClick r:id="rId14" tooltip="返回" action="ppaction://hlinksldjump"/>
          </p:cNvPr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5219700" y="6446838"/>
            <a:ext cx="331788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6" name="Freeform 12"/>
          <p:cNvSpPr/>
          <p:nvPr userDrawn="1"/>
        </p:nvSpPr>
        <p:spPr bwMode="auto">
          <a:xfrm>
            <a:off x="3227388" y="6375400"/>
            <a:ext cx="862012" cy="482600"/>
          </a:xfrm>
          <a:custGeom>
            <a:avLst/>
            <a:gdLst>
              <a:gd name="T0" fmla="*/ 543 w 543"/>
              <a:gd name="T1" fmla="*/ 0 h 304"/>
              <a:gd name="T2" fmla="*/ 260 w 543"/>
              <a:gd name="T3" fmla="*/ 96 h 304"/>
              <a:gd name="T4" fmla="*/ 0 w 543"/>
              <a:gd name="T5" fmla="*/ 294 h 304"/>
              <a:gd name="T6" fmla="*/ 539 w 543"/>
              <a:gd name="T7" fmla="*/ 304 h 304"/>
              <a:gd name="T8" fmla="*/ 543 w 543"/>
              <a:gd name="T9" fmla="*/ 0 h 304"/>
              <a:gd name="T10" fmla="*/ 0 w 543"/>
              <a:gd name="T11" fmla="*/ 0 h 304"/>
              <a:gd name="T12" fmla="*/ 543 w 543"/>
              <a:gd name="T13" fmla="*/ 304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543" h="304">
                <a:moveTo>
                  <a:pt x="543" y="0"/>
                </a:moveTo>
                <a:lnTo>
                  <a:pt x="260" y="96"/>
                </a:lnTo>
                <a:lnTo>
                  <a:pt x="0" y="294"/>
                </a:lnTo>
                <a:lnTo>
                  <a:pt x="539" y="304"/>
                </a:lnTo>
                <a:lnTo>
                  <a:pt x="543" y="0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grpSp>
        <p:nvGrpSpPr>
          <p:cNvPr id="1037" name="Group 13"/>
          <p:cNvGrpSpPr/>
          <p:nvPr userDrawn="1"/>
        </p:nvGrpSpPr>
        <p:grpSpPr bwMode="auto">
          <a:xfrm>
            <a:off x="7627938" y="6415088"/>
            <a:ext cx="296862" cy="411162"/>
            <a:chOff x="0" y="0"/>
            <a:chExt cx="187" cy="259"/>
          </a:xfrm>
        </p:grpSpPr>
        <p:pic>
          <p:nvPicPr>
            <p:cNvPr id="2" name="Picture 14" descr="sanjiao copy">
              <a:hlinkClick r:id="" tooltip="下一页" action="ppaction://hlinkshowjump?jump=lastslide"/>
            </p:cNvPr>
            <p:cNvPicPr>
              <a:picLocks noChangeAspect="1" noChangeArrowheads="1"/>
            </p:cNvPicPr>
            <p:nvPr userDrawn="1"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0" y="0"/>
              <a:ext cx="187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Line 15"/>
            <p:cNvSpPr>
              <a:spLocks noChangeShapeType="1"/>
            </p:cNvSpPr>
            <p:nvPr userDrawn="1"/>
          </p:nvSpPr>
          <p:spPr bwMode="auto">
            <a:xfrm>
              <a:off x="181" y="4"/>
              <a:ext cx="0" cy="25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038" name="Picture 16" descr="bj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6134100"/>
            <a:ext cx="9144000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9" name="Group 17"/>
          <p:cNvGrpSpPr/>
          <p:nvPr userDrawn="1"/>
        </p:nvGrpSpPr>
        <p:grpSpPr bwMode="auto">
          <a:xfrm>
            <a:off x="6805613" y="6415088"/>
            <a:ext cx="198437" cy="327025"/>
            <a:chOff x="0" y="0"/>
            <a:chExt cx="155" cy="257"/>
          </a:xfrm>
        </p:grpSpPr>
        <p:sp>
          <p:nvSpPr>
            <p:cNvPr id="4" name="AutoShape 18">
              <a:hlinkClick r:id="" action="ppaction://hlinkshowjump?jump=lastslide"/>
            </p:cNvPr>
            <p:cNvSpPr>
              <a:spLocks noChangeArrowheads="1"/>
            </p:cNvSpPr>
            <p:nvPr userDrawn="1"/>
          </p:nvSpPr>
          <p:spPr bwMode="auto">
            <a:xfrm rot="5400000">
              <a:off x="-51" y="51"/>
              <a:ext cx="257" cy="155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prstShdw prst="shdw17" dist="17961" dir="2700000">
                <a:srgbClr val="708688"/>
              </a:prstShdw>
            </a:effec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mtClean="0"/>
            </a:p>
          </p:txBody>
        </p:sp>
        <p:sp>
          <p:nvSpPr>
            <p:cNvPr id="5" name="Line 19">
              <a:hlinkClick r:id="" action="ppaction://hlinkshowjump?jump=lastslide"/>
            </p:cNvPr>
            <p:cNvSpPr>
              <a:spLocks noChangeShapeType="1"/>
            </p:cNvSpPr>
            <p:nvPr userDrawn="1"/>
          </p:nvSpPr>
          <p:spPr bwMode="auto">
            <a:xfrm>
              <a:off x="155" y="21"/>
              <a:ext cx="0" cy="203"/>
            </a:xfrm>
            <a:prstGeom prst="line">
              <a:avLst/>
            </a:prstGeom>
            <a:noFill/>
            <a:ln w="28575">
              <a:solidFill>
                <a:srgbClr val="ACEAFE"/>
              </a:solidFill>
              <a:round/>
            </a:ln>
            <a:effectLst>
              <a:prstShdw prst="shdw17" dist="17961" dir="2700000">
                <a:srgbClr val="678C98"/>
              </a:prst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44" name="AutoShape 20">
            <a:hlinkClick r:id="" action="ppaction://hlinkshowjump?jump=nextslide"/>
          </p:cNvPr>
          <p:cNvSpPr>
            <a:spLocks noChangeArrowheads="1"/>
          </p:cNvSpPr>
          <p:nvPr userDrawn="1"/>
        </p:nvSpPr>
        <p:spPr bwMode="auto">
          <a:xfrm rot="5400000">
            <a:off x="7471569" y="6479382"/>
            <a:ext cx="327025" cy="19843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prstShdw prst="shdw17" dist="17961" dir="2700000">
              <a:srgbClr val="708688"/>
            </a:prstShdw>
          </a:effec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1045" name="AutoShape 21">
            <a:hlinkClick r:id="" action="ppaction://hlinkshowjump?jump=previousslide"/>
          </p:cNvPr>
          <p:cNvSpPr>
            <a:spLocks noChangeArrowheads="1"/>
          </p:cNvSpPr>
          <p:nvPr userDrawn="1"/>
        </p:nvSpPr>
        <p:spPr bwMode="auto">
          <a:xfrm rot="16200000">
            <a:off x="8019256" y="6479382"/>
            <a:ext cx="327025" cy="1984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prstShdw prst="shdw17" dist="17961" dir="2700000">
              <a:srgbClr val="708688"/>
            </a:prstShdw>
          </a:effec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grpSp>
        <p:nvGrpSpPr>
          <p:cNvPr id="1042" name="Group 22"/>
          <p:cNvGrpSpPr/>
          <p:nvPr userDrawn="1"/>
        </p:nvGrpSpPr>
        <p:grpSpPr bwMode="auto">
          <a:xfrm>
            <a:off x="8766175" y="6415088"/>
            <a:ext cx="198438" cy="327025"/>
            <a:chOff x="0" y="0"/>
            <a:chExt cx="155" cy="257"/>
          </a:xfrm>
        </p:grpSpPr>
        <p:sp>
          <p:nvSpPr>
            <p:cNvPr id="1047" name="AutoShape 23">
              <a:hlinkClick r:id="" action="ppaction://hlinkshowjump?jump=firstslide"/>
            </p:cNvPr>
            <p:cNvSpPr>
              <a:spLocks noChangeArrowheads="1"/>
            </p:cNvSpPr>
            <p:nvPr userDrawn="1"/>
          </p:nvSpPr>
          <p:spPr bwMode="auto">
            <a:xfrm rot="16200000">
              <a:off x="-51" y="51"/>
              <a:ext cx="257" cy="155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prstShdw prst="shdw17" dist="17961" dir="2700000">
                <a:srgbClr val="708688"/>
              </a:prstShdw>
            </a:effec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mtClean="0"/>
            </a:p>
          </p:txBody>
        </p:sp>
        <p:sp>
          <p:nvSpPr>
            <p:cNvPr id="6" name="Line 24"/>
            <p:cNvSpPr>
              <a:spLocks noChangeShapeType="1"/>
            </p:cNvSpPr>
            <p:nvPr userDrawn="1"/>
          </p:nvSpPr>
          <p:spPr bwMode="auto">
            <a:xfrm>
              <a:off x="0" y="21"/>
              <a:ext cx="0" cy="203"/>
            </a:xfrm>
            <a:prstGeom prst="line">
              <a:avLst/>
            </a:prstGeom>
            <a:noFill/>
            <a:ln w="28575">
              <a:solidFill>
                <a:srgbClr val="ACEAFE"/>
              </a:solidFill>
              <a:round/>
            </a:ln>
            <a:effectLst>
              <a:prstShdw prst="shdw17" dist="17961" dir="2700000">
                <a:srgbClr val="678C98"/>
              </a:prst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043" name="Picture 25" descr="bj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0"/>
            <a:ext cx="9144000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0" name="Rectangle 26"/>
          <p:cNvSpPr>
            <a:spLocks noChangeArrowheads="1"/>
          </p:cNvSpPr>
          <p:nvPr userDrawn="1"/>
        </p:nvSpPr>
        <p:spPr bwMode="auto">
          <a:xfrm>
            <a:off x="0" y="765175"/>
            <a:ext cx="9144000" cy="73025"/>
          </a:xfrm>
          <a:prstGeom prst="rect">
            <a:avLst/>
          </a:prstGeom>
          <a:gradFill rotWithShape="1">
            <a:gsLst>
              <a:gs pos="0">
                <a:srgbClr val="FF330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1051" name="Rectangle 27"/>
          <p:cNvSpPr>
            <a:spLocks noChangeArrowheads="1"/>
          </p:cNvSpPr>
          <p:nvPr userDrawn="1"/>
        </p:nvSpPr>
        <p:spPr bwMode="auto">
          <a:xfrm>
            <a:off x="0" y="6173788"/>
            <a:ext cx="9144000" cy="73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1052" name="Text Box 28"/>
          <p:cNvSpPr txBox="1">
            <a:spLocks noChangeArrowheads="1"/>
          </p:cNvSpPr>
          <p:nvPr userDrawn="1"/>
        </p:nvSpPr>
        <p:spPr bwMode="auto">
          <a:xfrm>
            <a:off x="6408738" y="23813"/>
            <a:ext cx="539750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b="0" smtClean="0">
                <a:solidFill>
                  <a:schemeClr val="folHlink"/>
                </a:solidFill>
                <a:ea typeface="华文隶书" panose="02010800040101010101" pitchFamily="2" charset="-122"/>
                <a:hlinkClick r:id="rId14" action="ppaction://hlinksldjump"/>
              </a:rPr>
              <a:t>目的</a:t>
            </a:r>
            <a:endParaRPr lang="zh-CN" altLang="en-US" sz="1400" b="0" smtClean="0">
              <a:solidFill>
                <a:schemeClr val="folHlink"/>
              </a:solidFill>
              <a:ea typeface="华文隶书" panose="02010800040101010101" pitchFamily="2" charset="-122"/>
            </a:endParaRPr>
          </a:p>
        </p:txBody>
      </p:sp>
      <p:sp>
        <p:nvSpPr>
          <p:cNvPr id="1053" name="Text Box 29"/>
          <p:cNvSpPr txBox="1">
            <a:spLocks noChangeArrowheads="1"/>
          </p:cNvSpPr>
          <p:nvPr userDrawn="1"/>
        </p:nvSpPr>
        <p:spPr bwMode="auto">
          <a:xfrm>
            <a:off x="6840538" y="23813"/>
            <a:ext cx="539750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b="0" smtClean="0">
                <a:solidFill>
                  <a:schemeClr val="folHlink"/>
                </a:solidFill>
                <a:ea typeface="华文隶书" panose="02010800040101010101" pitchFamily="2" charset="-122"/>
                <a:hlinkClick r:id="rId14" action="ppaction://hlinksldjump"/>
              </a:rPr>
              <a:t>原理</a:t>
            </a:r>
            <a:endParaRPr lang="zh-CN" altLang="en-US" sz="1400" b="0" smtClean="0">
              <a:solidFill>
                <a:schemeClr val="folHlink"/>
              </a:solidFill>
              <a:ea typeface="华文隶书" panose="02010800040101010101" pitchFamily="2" charset="-122"/>
            </a:endParaRPr>
          </a:p>
        </p:txBody>
      </p:sp>
      <p:sp>
        <p:nvSpPr>
          <p:cNvPr id="1054" name="Text Box 30"/>
          <p:cNvSpPr txBox="1">
            <a:spLocks noChangeArrowheads="1"/>
          </p:cNvSpPr>
          <p:nvPr userDrawn="1"/>
        </p:nvSpPr>
        <p:spPr bwMode="auto">
          <a:xfrm>
            <a:off x="7272338" y="23813"/>
            <a:ext cx="539750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b="0" smtClean="0">
                <a:solidFill>
                  <a:schemeClr val="folHlink"/>
                </a:solidFill>
                <a:ea typeface="华文隶书" panose="02010800040101010101" pitchFamily="2" charset="-122"/>
                <a:hlinkClick r:id="rId14" action="ppaction://hlinksldjump"/>
              </a:rPr>
              <a:t>仪器</a:t>
            </a:r>
            <a:endParaRPr lang="zh-CN" altLang="en-US" sz="1400" b="0" smtClean="0">
              <a:solidFill>
                <a:schemeClr val="folHlink"/>
              </a:solidFill>
              <a:ea typeface="华文隶书" panose="02010800040101010101" pitchFamily="2" charset="-122"/>
            </a:endParaRPr>
          </a:p>
        </p:txBody>
      </p:sp>
      <p:sp>
        <p:nvSpPr>
          <p:cNvPr id="1055" name="Text Box 31"/>
          <p:cNvSpPr txBox="1">
            <a:spLocks noChangeArrowheads="1"/>
          </p:cNvSpPr>
          <p:nvPr userDrawn="1"/>
        </p:nvSpPr>
        <p:spPr bwMode="auto">
          <a:xfrm>
            <a:off x="7777163" y="23813"/>
            <a:ext cx="539750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b="0" smtClean="0">
                <a:solidFill>
                  <a:schemeClr val="folHlink"/>
                </a:solidFill>
                <a:ea typeface="华文隶书" panose="02010800040101010101" pitchFamily="2" charset="-122"/>
                <a:hlinkClick r:id="rId14" action="ppaction://hlinksldjump"/>
              </a:rPr>
              <a:t>步骤</a:t>
            </a:r>
            <a:endParaRPr lang="zh-CN" altLang="en-US" sz="1400" b="0" smtClean="0">
              <a:solidFill>
                <a:schemeClr val="folHlink"/>
              </a:solidFill>
              <a:ea typeface="华文隶书" panose="02010800040101010101" pitchFamily="2" charset="-122"/>
            </a:endParaRPr>
          </a:p>
        </p:txBody>
      </p:sp>
      <p:sp>
        <p:nvSpPr>
          <p:cNvPr id="1056" name="Text Box 32"/>
          <p:cNvSpPr txBox="1">
            <a:spLocks noChangeArrowheads="1"/>
          </p:cNvSpPr>
          <p:nvPr userDrawn="1"/>
        </p:nvSpPr>
        <p:spPr bwMode="auto">
          <a:xfrm>
            <a:off x="8228013" y="23813"/>
            <a:ext cx="895350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b="0" smtClean="0">
                <a:solidFill>
                  <a:schemeClr val="folHlink"/>
                </a:solidFill>
                <a:ea typeface="华文隶书" panose="02010800040101010101" pitchFamily="2" charset="-122"/>
                <a:hlinkClick r:id="rId14" action="ppaction://hlinksldjump"/>
              </a:rPr>
              <a:t>报告要求</a:t>
            </a:r>
            <a:endParaRPr lang="zh-CN" altLang="en-US" sz="1400" b="0" smtClean="0">
              <a:solidFill>
                <a:schemeClr val="folHlink"/>
              </a:solidFill>
              <a:ea typeface="华文隶书" panose="0201080004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1" descr="图片1b"/>
          <p:cNvPicPr>
            <a:picLocks noChangeAspect="1" noChangeArrowheads="1"/>
          </p:cNvPicPr>
          <p:nvPr userDrawn="1"/>
        </p:nvPicPr>
        <p:blipFill>
          <a:blip r:embed="rId13"/>
          <a:srcRect r="1794" b="3725"/>
          <a:stretch>
            <a:fillRect/>
          </a:stretch>
        </p:blipFill>
        <p:spPr bwMode="auto">
          <a:xfrm>
            <a:off x="0" y="0"/>
            <a:ext cx="92979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Text Box 9">
            <a:hlinkClick r:id="rId14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536575" y="155575"/>
            <a:ext cx="895350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zh-CN" altLang="en-US" sz="1400" smtClean="0">
                <a:solidFill>
                  <a:srgbClr val="AAC56D"/>
                </a:solidFill>
                <a:ea typeface="华文隶书" panose="02010800040101010101" pitchFamily="2" charset="-122"/>
                <a:hlinkClick r:id="rId14" tooltip="aaaa" action="ppaction://hlinksldjump"/>
              </a:rPr>
              <a:t>实验目的</a:t>
            </a:r>
            <a:endParaRPr lang="zh-CN" altLang="en-US" sz="1400" smtClean="0">
              <a:solidFill>
                <a:srgbClr val="AAC56D"/>
              </a:solidFill>
              <a:ea typeface="华文隶书" panose="02010800040101010101" pitchFamily="2" charset="-122"/>
            </a:endParaRPr>
          </a:p>
        </p:txBody>
      </p:sp>
      <p:sp>
        <p:nvSpPr>
          <p:cNvPr id="2052" name="Text Box 10">
            <a:hlinkClick r:id="rId15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1382713" y="155575"/>
            <a:ext cx="895350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zh-CN" altLang="en-US" sz="1400" smtClean="0">
                <a:solidFill>
                  <a:srgbClr val="AAC56D"/>
                </a:solidFill>
                <a:ea typeface="华文隶书" panose="02010800040101010101" pitchFamily="2" charset="-122"/>
                <a:hlinkClick r:id="rId15" action="ppaction://hlinksldjump"/>
              </a:rPr>
              <a:t>实验原理</a:t>
            </a:r>
            <a:endParaRPr lang="zh-CN" altLang="en-US" sz="1400" smtClean="0">
              <a:solidFill>
                <a:srgbClr val="AAC56D"/>
              </a:solidFill>
              <a:ea typeface="华文隶书" panose="02010800040101010101" pitchFamily="2" charset="-122"/>
            </a:endParaRPr>
          </a:p>
        </p:txBody>
      </p:sp>
      <p:sp>
        <p:nvSpPr>
          <p:cNvPr id="2053" name="Text Box 11"/>
          <p:cNvSpPr txBox="1">
            <a:spLocks noChangeArrowheads="1"/>
          </p:cNvSpPr>
          <p:nvPr userDrawn="1"/>
        </p:nvSpPr>
        <p:spPr bwMode="auto">
          <a:xfrm>
            <a:off x="2228850" y="155575"/>
            <a:ext cx="895350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zh-CN" altLang="en-US" sz="1400" smtClean="0">
                <a:solidFill>
                  <a:srgbClr val="AAC56D"/>
                </a:solidFill>
                <a:ea typeface="华文隶书" panose="02010800040101010101" pitchFamily="2" charset="-122"/>
                <a:hlinkClick r:id="rId16" action="ppaction://hlinksldjump"/>
              </a:rPr>
              <a:t>实验仪器</a:t>
            </a:r>
            <a:endParaRPr lang="zh-CN" altLang="en-US" sz="1400" smtClean="0">
              <a:solidFill>
                <a:srgbClr val="AAC56D"/>
              </a:solidFill>
              <a:ea typeface="华文隶书" panose="02010800040101010101" pitchFamily="2" charset="-122"/>
            </a:endParaRPr>
          </a:p>
        </p:txBody>
      </p:sp>
      <p:sp>
        <p:nvSpPr>
          <p:cNvPr id="2054" name="Text Box 12"/>
          <p:cNvSpPr txBox="1">
            <a:spLocks noChangeArrowheads="1"/>
          </p:cNvSpPr>
          <p:nvPr userDrawn="1"/>
        </p:nvSpPr>
        <p:spPr bwMode="auto">
          <a:xfrm>
            <a:off x="3074988" y="155575"/>
            <a:ext cx="1428750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zh-CN" altLang="en-US" sz="1400" smtClean="0">
                <a:solidFill>
                  <a:srgbClr val="AAC56D"/>
                </a:solidFill>
                <a:ea typeface="华文隶书" panose="02010800040101010101" pitchFamily="2" charset="-122"/>
                <a:hlinkClick r:id="rId17" action="ppaction://hlinksldjump"/>
              </a:rPr>
              <a:t>实验内容和步骤</a:t>
            </a:r>
            <a:endParaRPr lang="zh-CN" altLang="en-US" sz="1400" smtClean="0">
              <a:solidFill>
                <a:srgbClr val="AAC56D"/>
              </a:solidFill>
              <a:ea typeface="华文隶书" panose="02010800040101010101" pitchFamily="2" charset="-122"/>
            </a:endParaRPr>
          </a:p>
        </p:txBody>
      </p:sp>
      <p:sp>
        <p:nvSpPr>
          <p:cNvPr id="2055" name="Text Box 13"/>
          <p:cNvSpPr txBox="1">
            <a:spLocks noChangeArrowheads="1"/>
          </p:cNvSpPr>
          <p:nvPr userDrawn="1"/>
        </p:nvSpPr>
        <p:spPr bwMode="auto">
          <a:xfrm>
            <a:off x="4452938" y="155575"/>
            <a:ext cx="895350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zh-CN" altLang="en-US" sz="1400" smtClean="0">
                <a:solidFill>
                  <a:srgbClr val="AAC56D"/>
                </a:solidFill>
                <a:ea typeface="华文隶书" panose="02010800040101010101" pitchFamily="2" charset="-122"/>
                <a:hlinkClick r:id="" action="ppaction://noaction"/>
              </a:rPr>
              <a:t>报告要求</a:t>
            </a:r>
            <a:endParaRPr lang="zh-CN" altLang="en-US" sz="1400" smtClean="0">
              <a:solidFill>
                <a:srgbClr val="AAC56D"/>
              </a:solidFill>
              <a:ea typeface="华文隶书" panose="02010800040101010101" pitchFamily="2" charset="-122"/>
            </a:endParaRPr>
          </a:p>
        </p:txBody>
      </p:sp>
      <p:sp>
        <p:nvSpPr>
          <p:cNvPr id="2056" name="Line 14"/>
          <p:cNvSpPr>
            <a:spLocks noChangeShapeType="1"/>
          </p:cNvSpPr>
          <p:nvPr userDrawn="1"/>
        </p:nvSpPr>
        <p:spPr bwMode="auto">
          <a:xfrm>
            <a:off x="557213" y="198438"/>
            <a:ext cx="0" cy="179387"/>
          </a:xfrm>
          <a:prstGeom prst="line">
            <a:avLst/>
          </a:prstGeom>
          <a:noFill/>
          <a:ln w="19050">
            <a:solidFill>
              <a:srgbClr val="CCFF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7" name="Line 15"/>
          <p:cNvSpPr>
            <a:spLocks noChangeShapeType="1"/>
          </p:cNvSpPr>
          <p:nvPr userDrawn="1"/>
        </p:nvSpPr>
        <p:spPr bwMode="auto">
          <a:xfrm>
            <a:off x="1382713" y="198438"/>
            <a:ext cx="0" cy="179387"/>
          </a:xfrm>
          <a:prstGeom prst="line">
            <a:avLst/>
          </a:prstGeom>
          <a:noFill/>
          <a:ln w="19050">
            <a:solidFill>
              <a:srgbClr val="CCFF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8" name="Line 16"/>
          <p:cNvSpPr>
            <a:spLocks noChangeShapeType="1"/>
          </p:cNvSpPr>
          <p:nvPr userDrawn="1"/>
        </p:nvSpPr>
        <p:spPr bwMode="auto">
          <a:xfrm>
            <a:off x="2228850" y="198438"/>
            <a:ext cx="0" cy="179387"/>
          </a:xfrm>
          <a:prstGeom prst="line">
            <a:avLst/>
          </a:prstGeom>
          <a:noFill/>
          <a:ln w="19050">
            <a:solidFill>
              <a:srgbClr val="CCFF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9" name="Line 17"/>
          <p:cNvSpPr>
            <a:spLocks noChangeShapeType="1"/>
          </p:cNvSpPr>
          <p:nvPr userDrawn="1"/>
        </p:nvSpPr>
        <p:spPr bwMode="auto">
          <a:xfrm>
            <a:off x="3086100" y="198438"/>
            <a:ext cx="0" cy="179387"/>
          </a:xfrm>
          <a:prstGeom prst="line">
            <a:avLst/>
          </a:prstGeom>
          <a:noFill/>
          <a:ln w="19050">
            <a:solidFill>
              <a:srgbClr val="CCFF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60" name="Line 18"/>
          <p:cNvSpPr>
            <a:spLocks noChangeShapeType="1"/>
          </p:cNvSpPr>
          <p:nvPr userDrawn="1"/>
        </p:nvSpPr>
        <p:spPr bwMode="auto">
          <a:xfrm>
            <a:off x="4503738" y="198438"/>
            <a:ext cx="0" cy="179387"/>
          </a:xfrm>
          <a:prstGeom prst="line">
            <a:avLst/>
          </a:prstGeom>
          <a:noFill/>
          <a:ln w="19050">
            <a:solidFill>
              <a:srgbClr val="CCFF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61" name="Line 19"/>
          <p:cNvSpPr>
            <a:spLocks noChangeShapeType="1"/>
          </p:cNvSpPr>
          <p:nvPr userDrawn="1"/>
        </p:nvSpPr>
        <p:spPr bwMode="auto">
          <a:xfrm>
            <a:off x="5326063" y="198438"/>
            <a:ext cx="0" cy="179387"/>
          </a:xfrm>
          <a:prstGeom prst="line">
            <a:avLst/>
          </a:prstGeom>
          <a:noFill/>
          <a:ln w="9525">
            <a:solidFill>
              <a:srgbClr val="CCFF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062" name="Group 20"/>
          <p:cNvGrpSpPr/>
          <p:nvPr userDrawn="1"/>
        </p:nvGrpSpPr>
        <p:grpSpPr bwMode="auto">
          <a:xfrm>
            <a:off x="6805613" y="6415088"/>
            <a:ext cx="198437" cy="327025"/>
            <a:chOff x="3492" y="3902"/>
            <a:chExt cx="155" cy="257"/>
          </a:xfrm>
        </p:grpSpPr>
        <p:sp>
          <p:nvSpPr>
            <p:cNvPr id="2068" name="AutoShape 21">
              <a:hlinkClick r:id="" action="ppaction://hlinkshowjump?jump=lastslide"/>
            </p:cNvPr>
            <p:cNvSpPr>
              <a:spLocks noChangeArrowheads="1"/>
            </p:cNvSpPr>
            <p:nvPr userDrawn="1"/>
          </p:nvSpPr>
          <p:spPr bwMode="auto">
            <a:xfrm rot="5400000">
              <a:off x="3441" y="3953"/>
              <a:ext cx="257" cy="155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rgbClr val="ACEAFE"/>
              </a:solidFill>
              <a:miter lim="800000"/>
            </a:ln>
            <a:effectLst>
              <a:prstShdw prst="shdw17" dist="17961" dir="2700000">
                <a:srgbClr val="678C98"/>
              </a:prstShdw>
            </a:effectLst>
          </p:spPr>
          <p:txBody>
            <a:bodyPr wrap="none" anchor="ctr"/>
            <a:lstStyle>
              <a:lvl1pPr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zh-CN" altLang="en-US" sz="1800" b="0" smtClean="0">
                <a:solidFill>
                  <a:srgbClr val="0033CC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69" name="Line 22"/>
            <p:cNvSpPr>
              <a:spLocks noChangeShapeType="1"/>
            </p:cNvSpPr>
            <p:nvPr userDrawn="1"/>
          </p:nvSpPr>
          <p:spPr bwMode="auto">
            <a:xfrm>
              <a:off x="3647" y="3923"/>
              <a:ext cx="0" cy="203"/>
            </a:xfrm>
            <a:prstGeom prst="line">
              <a:avLst/>
            </a:prstGeom>
            <a:noFill/>
            <a:ln w="28575">
              <a:solidFill>
                <a:srgbClr val="ACEAFE"/>
              </a:solidFill>
              <a:round/>
            </a:ln>
            <a:effectLst>
              <a:prstShdw prst="shdw17" dist="17961" dir="2700000">
                <a:srgbClr val="678C98"/>
              </a:prst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63" name="AutoShape 23">
            <a:hlinkClick r:id="" action="ppaction://hlinkshowjump?jump=nextslide"/>
          </p:cNvPr>
          <p:cNvSpPr>
            <a:spLocks noChangeArrowheads="1"/>
          </p:cNvSpPr>
          <p:nvPr userDrawn="1"/>
        </p:nvSpPr>
        <p:spPr bwMode="auto">
          <a:xfrm rot="5400000">
            <a:off x="7471569" y="6479382"/>
            <a:ext cx="327025" cy="19843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rgbClr val="ACEAFE"/>
            </a:solidFill>
            <a:miter lim="800000"/>
          </a:ln>
          <a:effectLst>
            <a:prstShdw prst="shdw17" dist="17961" dir="2700000">
              <a:srgbClr val="678C98"/>
            </a:prstShdw>
          </a:effectLst>
        </p:spPr>
        <p:txBody>
          <a:bodyPr wrap="none" anchor="ctr"/>
          <a:lstStyle>
            <a:lvl1pPr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FontTx/>
              <a:buNone/>
              <a:defRPr/>
            </a:pPr>
            <a:endParaRPr lang="zh-CN" altLang="en-US" sz="1800" b="0" smtClean="0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2064" name="AutoShape 24">
            <a:hlinkClick r:id="" action="ppaction://hlinkshowjump?jump=previousslide"/>
          </p:cNvPr>
          <p:cNvSpPr>
            <a:spLocks noChangeArrowheads="1"/>
          </p:cNvSpPr>
          <p:nvPr userDrawn="1"/>
        </p:nvSpPr>
        <p:spPr bwMode="auto">
          <a:xfrm rot="-5400000">
            <a:off x="8019256" y="6479382"/>
            <a:ext cx="327025" cy="1984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rgbClr val="ACEAFE"/>
            </a:solidFill>
            <a:miter lim="800000"/>
          </a:ln>
          <a:effectLst>
            <a:prstShdw prst="shdw17" dist="17961" dir="2700000">
              <a:srgbClr val="678C98"/>
            </a:prstShdw>
          </a:effectLst>
        </p:spPr>
        <p:txBody>
          <a:bodyPr wrap="none" anchor="ctr"/>
          <a:lstStyle>
            <a:lvl1pPr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FontTx/>
              <a:buNone/>
              <a:defRPr/>
            </a:pPr>
            <a:endParaRPr lang="zh-CN" altLang="en-US" sz="1800" b="0" smtClean="0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grpSp>
        <p:nvGrpSpPr>
          <p:cNvPr id="2065" name="Group 25"/>
          <p:cNvGrpSpPr/>
          <p:nvPr userDrawn="1"/>
        </p:nvGrpSpPr>
        <p:grpSpPr bwMode="auto">
          <a:xfrm>
            <a:off x="8766175" y="6415088"/>
            <a:ext cx="198438" cy="327025"/>
            <a:chOff x="4558" y="3875"/>
            <a:chExt cx="155" cy="257"/>
          </a:xfrm>
        </p:grpSpPr>
        <p:sp>
          <p:nvSpPr>
            <p:cNvPr id="2066" name="AutoShape 26">
              <a:hlinkClick r:id="" action="ppaction://hlinkshowjump?jump=firstslide"/>
            </p:cNvPr>
            <p:cNvSpPr>
              <a:spLocks noChangeArrowheads="1"/>
            </p:cNvSpPr>
            <p:nvPr userDrawn="1"/>
          </p:nvSpPr>
          <p:spPr bwMode="auto">
            <a:xfrm rot="-5400000">
              <a:off x="4507" y="3926"/>
              <a:ext cx="257" cy="155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rgbClr val="ACEAFE"/>
              </a:solidFill>
              <a:miter lim="800000"/>
            </a:ln>
            <a:effectLst>
              <a:prstShdw prst="shdw17" dist="17961" dir="2700000">
                <a:srgbClr val="678C98"/>
              </a:prstShdw>
            </a:effectLst>
          </p:spPr>
          <p:txBody>
            <a:bodyPr wrap="none" anchor="ctr"/>
            <a:lstStyle>
              <a:lvl1pPr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zh-CN" altLang="en-US" sz="1800" b="0" smtClean="0">
                <a:solidFill>
                  <a:srgbClr val="0033CC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67" name="Line 27"/>
            <p:cNvSpPr>
              <a:spLocks noChangeShapeType="1"/>
            </p:cNvSpPr>
            <p:nvPr userDrawn="1"/>
          </p:nvSpPr>
          <p:spPr bwMode="auto">
            <a:xfrm>
              <a:off x="4558" y="3896"/>
              <a:ext cx="0" cy="203"/>
            </a:xfrm>
            <a:prstGeom prst="line">
              <a:avLst/>
            </a:prstGeom>
            <a:noFill/>
            <a:ln w="28575">
              <a:solidFill>
                <a:srgbClr val="ACEAFE"/>
              </a:solidFill>
              <a:round/>
            </a:ln>
            <a:effectLst>
              <a:prstShdw prst="shdw17" dist="17961" dir="2700000">
                <a:srgbClr val="678C98"/>
              </a:prstShdw>
            </a:effec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v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Char char="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Char char="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9.w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1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7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16.wmf"/><Relationship Id="rId10" Type="http://schemas.openxmlformats.org/officeDocument/2006/relationships/vmlDrawing" Target="../drawings/vmlDrawing2.vml"/><Relationship Id="rId1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20.emf"/><Relationship Id="rId1" Type="http://schemas.openxmlformats.org/officeDocument/2006/relationships/oleObject" Target="../embeddings/Workbook1.xls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4"/>
          <p:cNvSpPr>
            <a:spLocks noChangeArrowheads="1"/>
          </p:cNvSpPr>
          <p:nvPr/>
        </p:nvSpPr>
        <p:spPr bwMode="auto">
          <a:xfrm>
            <a:off x="-357188" y="5949950"/>
            <a:ext cx="9144001" cy="908050"/>
          </a:xfrm>
          <a:prstGeom prst="rect">
            <a:avLst/>
          </a:prstGeom>
          <a:solidFill>
            <a:srgbClr val="0099FF"/>
          </a:solidFill>
          <a:ln w="28575" algn="ctr">
            <a:noFill/>
            <a:miter lim="800000"/>
          </a:ln>
        </p:spPr>
        <p:txBody>
          <a:bodyPr wrap="none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kumimoji="1" lang="en-US" altLang="zh-CN" i="1">
                <a:latin typeface="Times New Roman" panose="02020603050405020304" pitchFamily="18" charset="0"/>
              </a:rPr>
              <a:t>                                                       </a:t>
            </a:r>
            <a:endParaRPr kumimoji="1" lang="en-US" altLang="zh-CN" i="1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solidFill>
            <a:srgbClr val="6699FF"/>
          </a:solidFill>
          <a:ln w="28575" algn="ctr">
            <a:noFill/>
            <a:miter lim="800000"/>
          </a:ln>
        </p:spPr>
        <p:txBody>
          <a:bodyPr wrap="none" anchor="ctr"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sp>
        <p:nvSpPr>
          <p:cNvPr id="4102" name="WordArt 9"/>
          <p:cNvSpPr>
            <a:spLocks noChangeArrowheads="1" noChangeShapeType="1" noTextEdit="1"/>
          </p:cNvSpPr>
          <p:nvPr/>
        </p:nvSpPr>
        <p:spPr bwMode="auto">
          <a:xfrm>
            <a:off x="3924300" y="2386013"/>
            <a:ext cx="4575175" cy="11874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12700">
                  <a:solidFill>
                    <a:srgbClr val="EAEAEA"/>
                  </a:solidFill>
                  <a:round/>
                </a:ln>
                <a:solidFill>
                  <a:srgbClr val="000066"/>
                </a:soli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电位差计</a:t>
            </a:r>
            <a:endParaRPr lang="zh-CN" altLang="en-US" sz="3600" kern="10">
              <a:ln w="12700">
                <a:solidFill>
                  <a:srgbClr val="EAEAEA"/>
                </a:solidFill>
                <a:round/>
              </a:ln>
              <a:solidFill>
                <a:srgbClr val="000066"/>
              </a:soli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4103" name="Text Box 11"/>
          <p:cNvSpPr txBox="1">
            <a:spLocks noChangeArrowheads="1"/>
          </p:cNvSpPr>
          <p:nvPr/>
        </p:nvSpPr>
        <p:spPr bwMode="auto">
          <a:xfrm>
            <a:off x="2555875" y="6207125"/>
            <a:ext cx="38417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292929"/>
                </a:solidFill>
                <a:ea typeface="华文隶书" panose="02010800040101010101" pitchFamily="2" charset="-122"/>
              </a:rPr>
              <a:t>深圳大学物理实验教学中心</a:t>
            </a:r>
            <a:endParaRPr lang="zh-CN" altLang="en-US" sz="2400">
              <a:solidFill>
                <a:srgbClr val="292929"/>
              </a:solidFill>
              <a:ea typeface="华文隶书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TextBox 1"/>
          <p:cNvSpPr txBox="1"/>
          <p:nvPr/>
        </p:nvSpPr>
        <p:spPr>
          <a:xfrm>
            <a:off x="2987675" y="1268413"/>
            <a:ext cx="2646363" cy="8318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4800" dirty="0">
                <a:latin typeface="Arial" panose="020B0604020202020204" pitchFamily="34" charset="0"/>
              </a:rPr>
              <a:t>注意事项</a:t>
            </a:r>
            <a:endParaRPr lang="zh-CN" altLang="en-US" sz="4800" dirty="0">
              <a:latin typeface="Arial" panose="020B0604020202020204" pitchFamily="34" charset="0"/>
            </a:endParaRPr>
          </a:p>
        </p:txBody>
      </p:sp>
      <p:sp>
        <p:nvSpPr>
          <p:cNvPr id="10243" name="TextBox 2"/>
          <p:cNvSpPr txBox="1"/>
          <p:nvPr/>
        </p:nvSpPr>
        <p:spPr>
          <a:xfrm>
            <a:off x="827088" y="2349500"/>
            <a:ext cx="7221537" cy="22463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dirty="0">
                <a:latin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</a:rPr>
              <a:t>、每次测量结束后都要保证</a:t>
            </a:r>
            <a:r>
              <a:rPr lang="en-US" altLang="zh-CN" dirty="0">
                <a:latin typeface="Arial" panose="020B0604020202020204" pitchFamily="34" charset="0"/>
              </a:rPr>
              <a:t>K</a:t>
            </a:r>
            <a:r>
              <a:rPr lang="en-US" altLang="zh-CN" sz="1600" dirty="0">
                <a:latin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</a:rPr>
              <a:t>处于断开状态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</a:rPr>
              <a:t>、</a:t>
            </a:r>
            <a:r>
              <a:rPr lang="en-US" altLang="zh-CN" dirty="0">
                <a:latin typeface="Arial" panose="020B0604020202020204" pitchFamily="34" charset="0"/>
              </a:rPr>
              <a:t> K</a:t>
            </a:r>
            <a:r>
              <a:rPr lang="en-US" altLang="zh-CN" sz="1600" dirty="0">
                <a:latin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</a:rPr>
              <a:t>的使用，轻触</a:t>
            </a:r>
            <a:r>
              <a:rPr lang="en-US" altLang="zh-CN" dirty="0">
                <a:latin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</a:rPr>
              <a:t>压实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3</a:t>
            </a:r>
            <a:r>
              <a:rPr lang="zh-CN" altLang="en-US" dirty="0">
                <a:latin typeface="Arial" panose="020B0604020202020204" pitchFamily="34" charset="0"/>
              </a:rPr>
              <a:t>、检流计出现打偏不回零，要把</a:t>
            </a:r>
            <a:r>
              <a:rPr lang="en-US" altLang="zh-CN" dirty="0">
                <a:latin typeface="Arial" panose="020B0604020202020204" pitchFamily="34" charset="0"/>
              </a:rPr>
              <a:t>K</a:t>
            </a:r>
            <a:r>
              <a:rPr lang="en-US" altLang="zh-CN" sz="1600" dirty="0">
                <a:latin typeface="Arial" panose="020B0604020202020204" pitchFamily="34" charset="0"/>
              </a:rPr>
              <a:t>3</a:t>
            </a:r>
            <a:r>
              <a:rPr lang="zh-CN" altLang="en-US" dirty="0">
                <a:latin typeface="Arial" panose="020B0604020202020204" pitchFamily="34" charset="0"/>
              </a:rPr>
              <a:t>扳向输出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4</a:t>
            </a:r>
            <a:r>
              <a:rPr lang="zh-CN" altLang="en-US" dirty="0">
                <a:latin typeface="Arial" panose="020B0604020202020204" pitchFamily="34" charset="0"/>
              </a:rPr>
              <a:t>、检流计使用前要调零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5</a:t>
            </a:r>
            <a:r>
              <a:rPr lang="zh-CN" altLang="en-US" dirty="0">
                <a:latin typeface="Arial" panose="020B0604020202020204" pitchFamily="34" charset="0"/>
              </a:rPr>
              <a:t>、注意电路正负极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ChangeArrowheads="1"/>
          </p:cNvSpPr>
          <p:nvPr/>
        </p:nvSpPr>
        <p:spPr bwMode="auto">
          <a:xfrm>
            <a:off x="263525" y="12700"/>
            <a:ext cx="2954338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>
                <a:solidFill>
                  <a:srgbClr val="FF3300"/>
                </a:solidFill>
                <a:ea typeface="华文隶书" panose="02010800040101010101" pitchFamily="2" charset="-122"/>
              </a:rPr>
              <a:t>一、实验目的</a:t>
            </a:r>
            <a:endParaRPr lang="zh-CN" altLang="en-US" sz="3600">
              <a:solidFill>
                <a:srgbClr val="FF3300"/>
              </a:solidFill>
              <a:ea typeface="华文隶书" panose="02010800040101010101" pitchFamily="2" charset="-122"/>
            </a:endParaRPr>
          </a:p>
        </p:txBody>
      </p:sp>
      <p:sp>
        <p:nvSpPr>
          <p:cNvPr id="5123" name="Rectangle 6"/>
          <p:cNvSpPr>
            <a:spLocks noChangeArrowheads="1"/>
          </p:cNvSpPr>
          <p:nvPr/>
        </p:nvSpPr>
        <p:spPr bwMode="auto">
          <a:xfrm>
            <a:off x="900113" y="1536700"/>
            <a:ext cx="7848600" cy="3756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eaLnBrk="1" hangingPunct="1"/>
            <a:r>
              <a:rPr lang="zh-CN" altLang="en-US" sz="3400" b="0">
                <a:solidFill>
                  <a:srgbClr val="000066"/>
                </a:solidFill>
              </a:rPr>
              <a:t>掌握电位差计的工作原理和平衡补 </a:t>
            </a:r>
            <a:endParaRPr lang="zh-CN" altLang="en-US" sz="3400" b="0">
              <a:solidFill>
                <a:srgbClr val="000066"/>
              </a:solidFill>
            </a:endParaRPr>
          </a:p>
          <a:p>
            <a:pPr eaLnBrk="1" hangingPunct="1"/>
            <a:r>
              <a:rPr lang="zh-CN" altLang="en-US" sz="3400" b="0">
                <a:solidFill>
                  <a:srgbClr val="000066"/>
                </a:solidFill>
              </a:rPr>
              <a:t>偿原理</a:t>
            </a:r>
            <a:endParaRPr lang="zh-CN" altLang="en-US" sz="3400" b="0">
              <a:solidFill>
                <a:srgbClr val="000066"/>
              </a:solidFill>
            </a:endParaRPr>
          </a:p>
          <a:p>
            <a:pPr eaLnBrk="1" hangingPunct="1"/>
            <a:endParaRPr lang="zh-CN" altLang="en-US" sz="3400" b="0">
              <a:solidFill>
                <a:srgbClr val="000066"/>
              </a:solidFill>
            </a:endParaRPr>
          </a:p>
          <a:p>
            <a:pPr eaLnBrk="1" hangingPunct="1"/>
            <a:endParaRPr lang="zh-CN" altLang="en-US" sz="3400" b="0">
              <a:solidFill>
                <a:srgbClr val="000066"/>
              </a:solidFill>
            </a:endParaRPr>
          </a:p>
          <a:p>
            <a:pPr eaLnBrk="1" hangingPunct="1"/>
            <a:endParaRPr lang="zh-CN" altLang="en-US" sz="3400" b="0">
              <a:solidFill>
                <a:srgbClr val="000066"/>
              </a:solidFill>
            </a:endParaRPr>
          </a:p>
          <a:p>
            <a:pPr eaLnBrk="1" hangingPunct="1"/>
            <a:r>
              <a:rPr lang="zh-CN" altLang="en-US" sz="3400" b="0">
                <a:solidFill>
                  <a:srgbClr val="000066"/>
                </a:solidFill>
              </a:rPr>
              <a:t>学会用电位差计校准电流表</a:t>
            </a:r>
            <a:endParaRPr lang="zh-CN" altLang="en-US" sz="3400" b="0">
              <a:solidFill>
                <a:srgbClr val="000066"/>
              </a:solidFill>
            </a:endParaRPr>
          </a:p>
          <a:p>
            <a:pPr eaLnBrk="1" hangingPunct="1"/>
            <a:endParaRPr lang="zh-CN" altLang="en-US" sz="3400" b="0">
              <a:solidFill>
                <a:srgbClr val="000066"/>
              </a:solidFill>
            </a:endParaRPr>
          </a:p>
        </p:txBody>
      </p:sp>
      <p:sp>
        <p:nvSpPr>
          <p:cNvPr id="5124" name="AutoShape 7"/>
          <p:cNvSpPr>
            <a:spLocks noChangeArrowheads="1"/>
          </p:cNvSpPr>
          <p:nvPr/>
        </p:nvSpPr>
        <p:spPr bwMode="auto">
          <a:xfrm>
            <a:off x="493713" y="2220913"/>
            <a:ext cx="431800" cy="473075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1" hangingPunct="1"/>
            <a:endParaRPr lang="zh-CN" altLang="en-US"/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>
            <a:off x="539750" y="4267200"/>
            <a:ext cx="431800" cy="473075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268538" y="766763"/>
            <a:ext cx="4333875" cy="93345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7961" dir="2700000" algn="ctr" rotWithShape="0">
              <a:schemeClr val="bg2"/>
            </a:outerShdw>
          </a:effectLst>
        </p:spPr>
        <p:txBody>
          <a:bodyPr lIns="93286" tIns="46643" rIns="93286" bIns="46643" anchor="ctr" anchorCtr="1"/>
          <a:lstStyle/>
          <a:p>
            <a:pPr algn="ctr" defTabSz="933450"/>
            <a:r>
              <a:rPr lang="zh-CN" altLang="en-US" sz="3700">
                <a:solidFill>
                  <a:srgbClr val="000066"/>
                </a:solidFill>
              </a:rPr>
              <a:t>平衡补偿原理</a:t>
            </a:r>
            <a:endParaRPr lang="zh-CN" altLang="en-US" sz="3700">
              <a:solidFill>
                <a:srgbClr val="000066"/>
              </a:solidFill>
            </a:endParaRP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3568700" y="4751388"/>
            <a:ext cx="1944688" cy="533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3286" tIns="46643" rIns="93286" bIns="46643">
            <a:spAutoFit/>
          </a:bodyPr>
          <a:lstStyle/>
          <a:p>
            <a:pPr defTabSz="933450"/>
            <a:r>
              <a:rPr lang="zh-CN" altLang="en-US" sz="2900">
                <a:solidFill>
                  <a:srgbClr val="000066"/>
                </a:solidFill>
              </a:rPr>
              <a:t>补偿测量</a:t>
            </a:r>
            <a:endParaRPr lang="zh-CN" altLang="en-US" sz="2900">
              <a:solidFill>
                <a:srgbClr val="000066"/>
              </a:solidFill>
            </a:endParaRPr>
          </a:p>
        </p:txBody>
      </p:sp>
      <p:grpSp>
        <p:nvGrpSpPr>
          <p:cNvPr id="6148" name="Group 4"/>
          <p:cNvGrpSpPr>
            <a:grpSpLocks noChangeAspect="1"/>
          </p:cNvGrpSpPr>
          <p:nvPr/>
        </p:nvGrpSpPr>
        <p:grpSpPr bwMode="auto">
          <a:xfrm>
            <a:off x="2676525" y="1592263"/>
            <a:ext cx="3384550" cy="3086100"/>
            <a:chOff x="0" y="0"/>
            <a:chExt cx="1741" cy="1588"/>
          </a:xfrm>
        </p:grpSpPr>
        <p:grpSp>
          <p:nvGrpSpPr>
            <p:cNvPr id="6155" name="Group 5"/>
            <p:cNvGrpSpPr>
              <a:grpSpLocks noChangeAspect="1"/>
            </p:cNvGrpSpPr>
            <p:nvPr/>
          </p:nvGrpSpPr>
          <p:grpSpPr bwMode="auto">
            <a:xfrm>
              <a:off x="0" y="336"/>
              <a:ext cx="1741" cy="1025"/>
              <a:chOff x="0" y="0"/>
              <a:chExt cx="1741" cy="1025"/>
            </a:xfrm>
          </p:grpSpPr>
          <p:sp>
            <p:nvSpPr>
              <p:cNvPr id="6158" name="Oval 6"/>
              <p:cNvSpPr>
                <a:spLocks noChangeAspect="1" noChangeArrowheads="1"/>
              </p:cNvSpPr>
              <p:nvPr/>
            </p:nvSpPr>
            <p:spPr bwMode="auto">
              <a:xfrm>
                <a:off x="1424" y="363"/>
                <a:ext cx="317" cy="31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 lIns="93286" tIns="46643" rIns="93286" bIns="46643" anchor="ctr"/>
              <a:lstStyle/>
              <a:p>
                <a:pPr algn="ctr" defTabSz="913130"/>
                <a:endParaRPr lang="zh-CN" altLang="en-US" sz="2900">
                  <a:solidFill>
                    <a:schemeClr val="tx2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6159" name="Line 7"/>
              <p:cNvSpPr>
                <a:spLocks noChangeAspect="1" noChangeShapeType="1"/>
              </p:cNvSpPr>
              <p:nvPr/>
            </p:nvSpPr>
            <p:spPr bwMode="auto">
              <a:xfrm>
                <a:off x="0" y="137"/>
                <a:ext cx="749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6160" name="Group 8"/>
              <p:cNvGrpSpPr>
                <a:grpSpLocks noChangeAspect="1"/>
              </p:cNvGrpSpPr>
              <p:nvPr/>
            </p:nvGrpSpPr>
            <p:grpSpPr bwMode="auto">
              <a:xfrm>
                <a:off x="749" y="0"/>
                <a:ext cx="88" cy="272"/>
                <a:chOff x="0" y="0"/>
                <a:chExt cx="59" cy="181"/>
              </a:xfrm>
            </p:grpSpPr>
            <p:sp>
              <p:nvSpPr>
                <p:cNvPr id="6172" name="Line 9"/>
                <p:cNvSpPr>
                  <a:spLocks noChangeAspect="1" noChangeShapeType="1"/>
                </p:cNvSpPr>
                <p:nvPr/>
              </p:nvSpPr>
              <p:spPr bwMode="auto">
                <a:xfrm>
                  <a:off x="0" y="0"/>
                  <a:ext cx="0" cy="18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73" name="Line 10"/>
                <p:cNvSpPr>
                  <a:spLocks noChangeAspect="1" noChangeShapeType="1"/>
                </p:cNvSpPr>
                <p:nvPr/>
              </p:nvSpPr>
              <p:spPr bwMode="auto">
                <a:xfrm>
                  <a:off x="59" y="38"/>
                  <a:ext cx="0" cy="11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6161" name="Line 11"/>
              <p:cNvSpPr>
                <a:spLocks noChangeAspect="1" noChangeShapeType="1"/>
              </p:cNvSpPr>
              <p:nvPr/>
            </p:nvSpPr>
            <p:spPr bwMode="auto">
              <a:xfrm>
                <a:off x="0" y="141"/>
                <a:ext cx="0" cy="74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2" name="Line 12"/>
              <p:cNvSpPr>
                <a:spLocks noChangeAspect="1" noChangeShapeType="1"/>
              </p:cNvSpPr>
              <p:nvPr/>
            </p:nvSpPr>
            <p:spPr bwMode="auto">
              <a:xfrm>
                <a:off x="0" y="890"/>
                <a:ext cx="759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3" name="Line 13"/>
              <p:cNvSpPr>
                <a:spLocks noChangeAspect="1" noChangeShapeType="1"/>
              </p:cNvSpPr>
              <p:nvPr/>
            </p:nvSpPr>
            <p:spPr bwMode="auto">
              <a:xfrm>
                <a:off x="862" y="885"/>
                <a:ext cx="714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4" name="Line 14"/>
              <p:cNvSpPr>
                <a:spLocks noChangeAspect="1" noChangeShapeType="1"/>
              </p:cNvSpPr>
              <p:nvPr/>
            </p:nvSpPr>
            <p:spPr bwMode="auto">
              <a:xfrm>
                <a:off x="1578" y="137"/>
                <a:ext cx="1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5" name="Line 15"/>
              <p:cNvSpPr>
                <a:spLocks noChangeAspect="1" noChangeShapeType="1"/>
              </p:cNvSpPr>
              <p:nvPr/>
            </p:nvSpPr>
            <p:spPr bwMode="auto">
              <a:xfrm>
                <a:off x="830" y="137"/>
                <a:ext cx="7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6" name="Text Box 16"/>
              <p:cNvSpPr txBox="1">
                <a:spLocks noChangeAspect="1" noChangeArrowheads="1"/>
              </p:cNvSpPr>
              <p:nvPr/>
            </p:nvSpPr>
            <p:spPr bwMode="auto">
              <a:xfrm>
                <a:off x="1457" y="353"/>
                <a:ext cx="241" cy="27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93286" tIns="46643" rIns="93286" bIns="46643">
                <a:spAutoFit/>
              </a:bodyPr>
              <a:lstStyle/>
              <a:p>
                <a:pPr algn="ctr" defTabSz="913130"/>
                <a:r>
                  <a:rPr lang="en-US" altLang="zh-CN" sz="2900">
                    <a:latin typeface="Times New Roman" panose="02020603050405020304" pitchFamily="18" charset="0"/>
                    <a:ea typeface="楷体_GB2312" pitchFamily="49" charset="-122"/>
                  </a:rPr>
                  <a:t>G</a:t>
                </a:r>
                <a:endParaRPr lang="en-US" altLang="zh-CN" sz="290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grpSp>
            <p:nvGrpSpPr>
              <p:cNvPr id="6167" name="Group 17"/>
              <p:cNvGrpSpPr>
                <a:grpSpLocks noChangeAspect="1"/>
              </p:cNvGrpSpPr>
              <p:nvPr/>
            </p:nvGrpSpPr>
            <p:grpSpPr bwMode="auto">
              <a:xfrm>
                <a:off x="765" y="753"/>
                <a:ext cx="88" cy="272"/>
                <a:chOff x="0" y="0"/>
                <a:chExt cx="59" cy="181"/>
              </a:xfrm>
            </p:grpSpPr>
            <p:sp>
              <p:nvSpPr>
                <p:cNvPr id="6170" name="Line 18"/>
                <p:cNvSpPr>
                  <a:spLocks noChangeAspect="1" noChangeShapeType="1"/>
                </p:cNvSpPr>
                <p:nvPr/>
              </p:nvSpPr>
              <p:spPr bwMode="auto">
                <a:xfrm>
                  <a:off x="0" y="0"/>
                  <a:ext cx="0" cy="18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71" name="Line 19"/>
                <p:cNvSpPr>
                  <a:spLocks noChangeAspect="1" noChangeShapeType="1"/>
                </p:cNvSpPr>
                <p:nvPr/>
              </p:nvSpPr>
              <p:spPr bwMode="auto">
                <a:xfrm>
                  <a:off x="59" y="38"/>
                  <a:ext cx="0" cy="11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6168" name="Line 20"/>
              <p:cNvSpPr>
                <a:spLocks noChangeAspect="1" noChangeShapeType="1"/>
              </p:cNvSpPr>
              <p:nvPr/>
            </p:nvSpPr>
            <p:spPr bwMode="auto">
              <a:xfrm flipV="1">
                <a:off x="680" y="771"/>
                <a:ext cx="272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9" name="Line 21"/>
              <p:cNvSpPr>
                <a:spLocks noChangeAspect="1" noChangeShapeType="1"/>
              </p:cNvSpPr>
              <p:nvPr/>
            </p:nvSpPr>
            <p:spPr bwMode="auto">
              <a:xfrm>
                <a:off x="1578" y="685"/>
                <a:ext cx="1" cy="20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156" name="Text Box 22"/>
            <p:cNvSpPr txBox="1">
              <a:spLocks noChangeAspect="1" noChangeArrowheads="1"/>
            </p:cNvSpPr>
            <p:nvPr/>
          </p:nvSpPr>
          <p:spPr bwMode="auto">
            <a:xfrm>
              <a:off x="652" y="0"/>
              <a:ext cx="304" cy="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3296" tIns="46648" rIns="93296" bIns="46648">
              <a:spAutoFit/>
            </a:bodyPr>
            <a:lstStyle/>
            <a:p>
              <a:pPr defTabSz="932180" eaLnBrk="1" hangingPunct="1"/>
              <a:r>
                <a:rPr lang="en-US" altLang="zh-CN" sz="2900" b="0">
                  <a:latin typeface="黑体" panose="02010609060101010101" pitchFamily="49" charset="-122"/>
                  <a:ea typeface="黑体" panose="02010609060101010101" pitchFamily="49" charset="-122"/>
                </a:rPr>
                <a:t>E</a:t>
              </a:r>
              <a:r>
                <a:rPr lang="en-US" altLang="zh-CN" sz="2900" b="0" baseline="-25000">
                  <a:latin typeface="黑体" panose="02010609060101010101" pitchFamily="49" charset="-122"/>
                  <a:ea typeface="黑体" panose="02010609060101010101" pitchFamily="49" charset="-122"/>
                </a:rPr>
                <a:t>x</a:t>
              </a:r>
              <a:endParaRPr lang="en-US" altLang="zh-CN" sz="2900" b="0" baseline="-250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157" name="Text Box 23"/>
            <p:cNvSpPr txBox="1">
              <a:spLocks noChangeAspect="1" noChangeArrowheads="1"/>
            </p:cNvSpPr>
            <p:nvPr/>
          </p:nvSpPr>
          <p:spPr bwMode="auto">
            <a:xfrm>
              <a:off x="697" y="1315"/>
              <a:ext cx="304" cy="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3296" tIns="46648" rIns="93296" bIns="46648">
              <a:spAutoFit/>
            </a:bodyPr>
            <a:lstStyle/>
            <a:p>
              <a:pPr defTabSz="932180" eaLnBrk="1" hangingPunct="1"/>
              <a:r>
                <a:rPr lang="en-US" altLang="zh-CN" sz="2900" b="0">
                  <a:latin typeface="黑体" panose="02010609060101010101" pitchFamily="49" charset="-122"/>
                  <a:ea typeface="黑体" panose="02010609060101010101" pitchFamily="49" charset="-122"/>
                </a:rPr>
                <a:t>E</a:t>
              </a:r>
              <a:r>
                <a:rPr lang="en-US" altLang="zh-CN" sz="2900" b="0" baseline="-25000">
                  <a:latin typeface="黑体" panose="02010609060101010101" pitchFamily="49" charset="-122"/>
                  <a:ea typeface="黑体" panose="02010609060101010101" pitchFamily="49" charset="-122"/>
                </a:rPr>
                <a:t>s</a:t>
              </a:r>
              <a:endParaRPr lang="en-US" altLang="zh-CN" sz="2900" b="0" baseline="-250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6149" name="Text Box 43"/>
          <p:cNvSpPr txBox="1">
            <a:spLocks noChangeArrowheads="1"/>
          </p:cNvSpPr>
          <p:nvPr/>
        </p:nvSpPr>
        <p:spPr bwMode="auto">
          <a:xfrm>
            <a:off x="2339975" y="5413375"/>
            <a:ext cx="4454525" cy="822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3296" tIns="46648" rIns="93296" bIns="46648">
            <a:spAutoFit/>
          </a:bodyPr>
          <a:lstStyle/>
          <a:p>
            <a:pPr defTabSz="932180" eaLnBrk="1" hangingPunct="1"/>
            <a:r>
              <a:rPr lang="zh-CN" altLang="en-US" sz="2400">
                <a:solidFill>
                  <a:srgbClr val="000066"/>
                </a:solidFill>
                <a:latin typeface="华文中宋" panose="02010600040101010101" pitchFamily="2" charset="-122"/>
              </a:rPr>
              <a:t>当</a:t>
            </a:r>
            <a:r>
              <a:rPr lang="zh-CN" altLang="en-US" sz="2400" baseline="-25000">
                <a:solidFill>
                  <a:srgbClr val="000066"/>
                </a:solidFill>
                <a:latin typeface="华文中宋" panose="02010600040101010101" pitchFamily="2" charset="-122"/>
              </a:rPr>
              <a:t> </a:t>
            </a:r>
            <a:r>
              <a:rPr lang="en-US" altLang="zh-CN" sz="2400">
                <a:solidFill>
                  <a:srgbClr val="000066"/>
                </a:solidFill>
                <a:latin typeface="华文中宋" panose="02010600040101010101" pitchFamily="2" charset="-122"/>
              </a:rPr>
              <a:t>E</a:t>
            </a:r>
            <a:r>
              <a:rPr lang="en-US" altLang="zh-CN" sz="2400" baseline="-25000">
                <a:solidFill>
                  <a:srgbClr val="000066"/>
                </a:solidFill>
                <a:latin typeface="华文中宋" panose="02010600040101010101" pitchFamily="2" charset="-122"/>
              </a:rPr>
              <a:t>s</a:t>
            </a:r>
            <a:r>
              <a:rPr lang="zh-CN" altLang="en-US" sz="2400">
                <a:solidFill>
                  <a:srgbClr val="000066"/>
                </a:solidFill>
                <a:latin typeface="华文中宋" panose="02010600040101010101" pitchFamily="2" charset="-122"/>
              </a:rPr>
              <a:t>＝</a:t>
            </a:r>
            <a:r>
              <a:rPr lang="en-US" altLang="zh-CN" sz="2400">
                <a:solidFill>
                  <a:srgbClr val="000066"/>
                </a:solidFill>
                <a:latin typeface="华文中宋" panose="02010600040101010101" pitchFamily="2" charset="-122"/>
              </a:rPr>
              <a:t>E</a:t>
            </a:r>
            <a:r>
              <a:rPr lang="en-US" altLang="zh-CN" sz="2400" baseline="-25000">
                <a:solidFill>
                  <a:srgbClr val="000066"/>
                </a:solidFill>
                <a:latin typeface="华文中宋" panose="02010600040101010101" pitchFamily="2" charset="-122"/>
              </a:rPr>
              <a:t>x</a:t>
            </a:r>
            <a:r>
              <a:rPr lang="zh-CN" altLang="en-US" sz="2400">
                <a:solidFill>
                  <a:srgbClr val="000066"/>
                </a:solidFill>
                <a:latin typeface="华文中宋" panose="02010600040101010101" pitchFamily="2" charset="-122"/>
              </a:rPr>
              <a:t>时，</a:t>
            </a:r>
            <a:endParaRPr lang="zh-CN" altLang="en-US" sz="2400">
              <a:solidFill>
                <a:srgbClr val="000066"/>
              </a:solidFill>
              <a:latin typeface="华文中宋" panose="02010600040101010101" pitchFamily="2" charset="-122"/>
            </a:endParaRPr>
          </a:p>
          <a:p>
            <a:pPr defTabSz="932180" eaLnBrk="1" hangingPunct="1"/>
            <a:r>
              <a:rPr lang="zh-CN" altLang="en-US" sz="2400">
                <a:solidFill>
                  <a:srgbClr val="000066"/>
                </a:solidFill>
                <a:latin typeface="华文中宋" panose="02010600040101010101" pitchFamily="2" charset="-122"/>
              </a:rPr>
              <a:t>电路无电流流过，检流计指零。</a:t>
            </a:r>
            <a:endParaRPr lang="zh-CN" altLang="en-US" sz="2400">
              <a:solidFill>
                <a:srgbClr val="000066"/>
              </a:solidFill>
              <a:latin typeface="华文中宋" panose="02010600040101010101" pitchFamily="2" charset="-122"/>
            </a:endParaRPr>
          </a:p>
        </p:txBody>
      </p:sp>
      <p:sp>
        <p:nvSpPr>
          <p:cNvPr id="6150" name="Rectangle 4"/>
          <p:cNvSpPr>
            <a:spLocks noChangeArrowheads="1"/>
          </p:cNvSpPr>
          <p:nvPr/>
        </p:nvSpPr>
        <p:spPr bwMode="auto">
          <a:xfrm>
            <a:off x="263525" y="12700"/>
            <a:ext cx="2954338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>
                <a:solidFill>
                  <a:srgbClr val="FF3300"/>
                </a:solidFill>
                <a:ea typeface="华文隶书" panose="02010800040101010101" pitchFamily="2" charset="-122"/>
              </a:rPr>
              <a:t>二、实验原理</a:t>
            </a:r>
            <a:endParaRPr lang="zh-CN" altLang="en-US" sz="3600">
              <a:solidFill>
                <a:srgbClr val="FF3300"/>
              </a:solidFill>
              <a:ea typeface="华文隶书" panose="0201080004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3016250" y="3859213"/>
            <a:ext cx="341313" cy="288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chemeClr val="tx1"/>
              </a:solidFill>
              <a:ea typeface="华文中宋" panose="02010600040101010101" pitchFamily="2" charset="-122"/>
            </a:endParaRPr>
          </a:p>
        </p:txBody>
      </p:sp>
      <p:sp>
        <p:nvSpPr>
          <p:cNvPr id="6152" name="矩形 5"/>
          <p:cNvSpPr>
            <a:spLocks noChangeArrowheads="1"/>
          </p:cNvSpPr>
          <p:nvPr/>
        </p:nvSpPr>
        <p:spPr bwMode="auto">
          <a:xfrm>
            <a:off x="2846388" y="3611563"/>
            <a:ext cx="544512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华文中宋" panose="02010600040101010101" pitchFamily="2" charset="-122"/>
              </a:rPr>
              <a:t>。</a:t>
            </a:r>
            <a:endParaRPr lang="zh-CN" altLang="en-US"/>
          </a:p>
        </p:txBody>
      </p:sp>
      <p:sp>
        <p:nvSpPr>
          <p:cNvPr id="6153" name="矩形 6"/>
          <p:cNvSpPr>
            <a:spLocks noChangeArrowheads="1"/>
          </p:cNvSpPr>
          <p:nvPr/>
        </p:nvSpPr>
        <p:spPr bwMode="auto">
          <a:xfrm>
            <a:off x="3157538" y="3613150"/>
            <a:ext cx="542925" cy="522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华文中宋" panose="02010600040101010101" pitchFamily="2" charset="-122"/>
              </a:rPr>
              <a:t>。</a:t>
            </a:r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 bwMode="auto">
          <a:xfrm flipV="1">
            <a:off x="3059113" y="3854450"/>
            <a:ext cx="373062" cy="841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ChangeArrowheads="1"/>
          </p:cNvSpPr>
          <p:nvPr/>
        </p:nvSpPr>
        <p:spPr bwMode="auto">
          <a:xfrm>
            <a:off x="263525" y="12700"/>
            <a:ext cx="2954338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>
                <a:solidFill>
                  <a:srgbClr val="FF3300"/>
                </a:solidFill>
                <a:ea typeface="华文隶书" panose="02010800040101010101" pitchFamily="2" charset="-122"/>
              </a:rPr>
              <a:t>二、实验原理</a:t>
            </a:r>
            <a:endParaRPr lang="zh-CN" altLang="en-US" sz="3600">
              <a:solidFill>
                <a:srgbClr val="FF3300"/>
              </a:solidFill>
              <a:ea typeface="华文隶书" panose="02010800040101010101" pitchFamily="2" charset="-122"/>
            </a:endParaRPr>
          </a:p>
        </p:txBody>
      </p:sp>
      <p:grpSp>
        <p:nvGrpSpPr>
          <p:cNvPr id="7171" name="Group 99"/>
          <p:cNvGrpSpPr/>
          <p:nvPr/>
        </p:nvGrpSpPr>
        <p:grpSpPr bwMode="auto">
          <a:xfrm>
            <a:off x="3362325" y="2781300"/>
            <a:ext cx="3657600" cy="1123950"/>
            <a:chOff x="0" y="0"/>
            <a:chExt cx="2304" cy="708"/>
          </a:xfrm>
        </p:grpSpPr>
        <p:sp>
          <p:nvSpPr>
            <p:cNvPr id="7214" name="Oval 84"/>
            <p:cNvSpPr>
              <a:spLocks noChangeArrowheads="1"/>
            </p:cNvSpPr>
            <p:nvPr/>
          </p:nvSpPr>
          <p:spPr bwMode="auto">
            <a:xfrm>
              <a:off x="0" y="648"/>
              <a:ext cx="61" cy="60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</a:ln>
          </p:spPr>
          <p:txBody>
            <a:bodyPr/>
            <a:lstStyle/>
            <a:p>
              <a:pPr eaLnBrk="1" hangingPunct="1"/>
              <a:endParaRPr lang="zh-CN" altLang="en-US"/>
            </a:p>
          </p:txBody>
        </p:sp>
        <p:sp>
          <p:nvSpPr>
            <p:cNvPr id="7215" name="Freeform 85"/>
            <p:cNvSpPr/>
            <p:nvPr/>
          </p:nvSpPr>
          <p:spPr bwMode="auto">
            <a:xfrm>
              <a:off x="64" y="453"/>
              <a:ext cx="1769" cy="227"/>
            </a:xfrm>
            <a:custGeom>
              <a:avLst/>
              <a:gdLst>
                <a:gd name="T0" fmla="*/ 0 w 1769"/>
                <a:gd name="T1" fmla="*/ 53 h 272"/>
                <a:gd name="T2" fmla="*/ 1769 w 1769"/>
                <a:gd name="T3" fmla="*/ 53 h 272"/>
                <a:gd name="T4" fmla="*/ 1769 w 1769"/>
                <a:gd name="T5" fmla="*/ 0 h 272"/>
                <a:gd name="T6" fmla="*/ 0 60000 65536"/>
                <a:gd name="T7" fmla="*/ 0 60000 65536"/>
                <a:gd name="T8" fmla="*/ 0 60000 65536"/>
                <a:gd name="T9" fmla="*/ 0 w 1769"/>
                <a:gd name="T10" fmla="*/ 0 h 272"/>
                <a:gd name="T11" fmla="*/ 1769 w 1769"/>
                <a:gd name="T12" fmla="*/ 272 h 2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9" h="272">
                  <a:moveTo>
                    <a:pt x="0" y="272"/>
                  </a:moveTo>
                  <a:lnTo>
                    <a:pt x="1769" y="272"/>
                  </a:lnTo>
                  <a:lnTo>
                    <a:pt x="1769" y="0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6" name="Freeform 86"/>
            <p:cNvSpPr/>
            <p:nvPr/>
          </p:nvSpPr>
          <p:spPr bwMode="auto">
            <a:xfrm>
              <a:off x="790" y="0"/>
              <a:ext cx="1043" cy="378"/>
            </a:xfrm>
            <a:custGeom>
              <a:avLst/>
              <a:gdLst>
                <a:gd name="T0" fmla="*/ 0 w 1043"/>
                <a:gd name="T1" fmla="*/ 0 h 317"/>
                <a:gd name="T2" fmla="*/ 0 w 1043"/>
                <a:gd name="T3" fmla="*/ 885 h 317"/>
                <a:gd name="T4" fmla="*/ 1043 w 1043"/>
                <a:gd name="T5" fmla="*/ 885 h 317"/>
                <a:gd name="T6" fmla="*/ 1043 w 1043"/>
                <a:gd name="T7" fmla="*/ 1549 h 3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3"/>
                <a:gd name="T13" fmla="*/ 0 h 317"/>
                <a:gd name="T14" fmla="*/ 1043 w 1043"/>
                <a:gd name="T15" fmla="*/ 317 h 3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3" h="317">
                  <a:moveTo>
                    <a:pt x="0" y="0"/>
                  </a:moveTo>
                  <a:lnTo>
                    <a:pt x="0" y="181"/>
                  </a:lnTo>
                  <a:lnTo>
                    <a:pt x="1043" y="181"/>
                  </a:lnTo>
                  <a:lnTo>
                    <a:pt x="1043" y="317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miter lim="800000"/>
              <a:head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7" name="Line 89"/>
            <p:cNvSpPr>
              <a:spLocks noChangeShapeType="1"/>
            </p:cNvSpPr>
            <p:nvPr/>
          </p:nvSpPr>
          <p:spPr bwMode="auto">
            <a:xfrm>
              <a:off x="1752" y="378"/>
              <a:ext cx="165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8" name="Line 90"/>
            <p:cNvSpPr>
              <a:spLocks noChangeShapeType="1"/>
            </p:cNvSpPr>
            <p:nvPr/>
          </p:nvSpPr>
          <p:spPr bwMode="auto">
            <a:xfrm>
              <a:off x="1679" y="453"/>
              <a:ext cx="307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9" name="Rectangle 91"/>
            <p:cNvSpPr>
              <a:spLocks noChangeArrowheads="1"/>
            </p:cNvSpPr>
            <p:nvPr/>
          </p:nvSpPr>
          <p:spPr bwMode="auto">
            <a:xfrm>
              <a:off x="1986" y="278"/>
              <a:ext cx="31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400" i="1">
                  <a:solidFill>
                    <a:srgbClr val="FF3300"/>
                  </a:solidFill>
                  <a:latin typeface="华文中宋" panose="02010600040101010101" pitchFamily="2" charset="-122"/>
                </a:rPr>
                <a:t>E</a:t>
              </a:r>
              <a:r>
                <a:rPr lang="en-US" altLang="zh-CN" sz="2400" i="1" baseline="-25000">
                  <a:solidFill>
                    <a:srgbClr val="FF3300"/>
                  </a:solidFill>
                  <a:latin typeface="Times New Roman" panose="02020603050405020304" pitchFamily="18" charset="0"/>
                </a:rPr>
                <a:t>x</a:t>
              </a:r>
              <a:endParaRPr lang="en-US" altLang="zh-CN" sz="2400" i="1" baseline="-250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172" name="Group 104"/>
          <p:cNvGrpSpPr/>
          <p:nvPr/>
        </p:nvGrpSpPr>
        <p:grpSpPr bwMode="auto">
          <a:xfrm>
            <a:off x="533400" y="765175"/>
            <a:ext cx="5715000" cy="3268663"/>
            <a:chOff x="0" y="0"/>
            <a:chExt cx="3600" cy="2059"/>
          </a:xfrm>
        </p:grpSpPr>
        <p:sp>
          <p:nvSpPr>
            <p:cNvPr id="7180" name="Freeform 7"/>
            <p:cNvSpPr/>
            <p:nvPr/>
          </p:nvSpPr>
          <p:spPr bwMode="auto">
            <a:xfrm>
              <a:off x="289" y="1220"/>
              <a:ext cx="1361" cy="725"/>
            </a:xfrm>
            <a:custGeom>
              <a:avLst/>
              <a:gdLst>
                <a:gd name="T0" fmla="*/ 0 w 908"/>
                <a:gd name="T1" fmla="*/ 0 h 544"/>
                <a:gd name="T2" fmla="*/ 0 w 908"/>
                <a:gd name="T3" fmla="*/ 7213 h 544"/>
                <a:gd name="T4" fmla="*/ 34682 w 908"/>
                <a:gd name="T5" fmla="*/ 7213 h 544"/>
                <a:gd name="T6" fmla="*/ 0 60000 65536"/>
                <a:gd name="T7" fmla="*/ 0 60000 65536"/>
                <a:gd name="T8" fmla="*/ 0 60000 65536"/>
                <a:gd name="T9" fmla="*/ 0 w 908"/>
                <a:gd name="T10" fmla="*/ 0 h 544"/>
                <a:gd name="T11" fmla="*/ 908 w 908"/>
                <a:gd name="T12" fmla="*/ 544 h 5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8" h="544">
                  <a:moveTo>
                    <a:pt x="0" y="0"/>
                  </a:moveTo>
                  <a:lnTo>
                    <a:pt x="0" y="544"/>
                  </a:lnTo>
                  <a:lnTo>
                    <a:pt x="908" y="544"/>
                  </a:lnTo>
                </a:path>
              </a:pathLst>
            </a:custGeom>
            <a:noFill/>
            <a:ln w="28575">
              <a:solidFill>
                <a:srgbClr val="000066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1" name="Rectangle 8"/>
            <p:cNvSpPr>
              <a:spLocks noChangeArrowheads="1"/>
            </p:cNvSpPr>
            <p:nvPr/>
          </p:nvSpPr>
          <p:spPr bwMode="auto">
            <a:xfrm>
              <a:off x="289" y="358"/>
              <a:ext cx="3311" cy="862"/>
            </a:xfrm>
            <a:prstGeom prst="rect">
              <a:avLst/>
            </a:prstGeom>
            <a:noFill/>
            <a:ln w="28575">
              <a:solidFill>
                <a:srgbClr val="000066"/>
              </a:solidFill>
              <a:miter lim="800000"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7182" name="Rectangle 9"/>
            <p:cNvSpPr>
              <a:spLocks noChangeArrowheads="1"/>
            </p:cNvSpPr>
            <p:nvPr/>
          </p:nvSpPr>
          <p:spPr bwMode="auto">
            <a:xfrm>
              <a:off x="2103" y="330"/>
              <a:ext cx="907" cy="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66"/>
              </a:solidFill>
              <a:miter lim="800000"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7183" name="Rectangle 13"/>
            <p:cNvSpPr>
              <a:spLocks noChangeArrowheads="1"/>
            </p:cNvSpPr>
            <p:nvPr/>
          </p:nvSpPr>
          <p:spPr bwMode="auto">
            <a:xfrm>
              <a:off x="732" y="1876"/>
              <a:ext cx="96" cy="15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/>
            <a:lstStyle/>
            <a:p>
              <a:pPr eaLnBrk="1" hangingPunct="1"/>
              <a:endParaRPr lang="zh-CN" altLang="en-US"/>
            </a:p>
          </p:txBody>
        </p:sp>
        <p:grpSp>
          <p:nvGrpSpPr>
            <p:cNvPr id="7184" name="Group 14"/>
            <p:cNvGrpSpPr/>
            <p:nvPr/>
          </p:nvGrpSpPr>
          <p:grpSpPr bwMode="auto">
            <a:xfrm>
              <a:off x="739" y="1855"/>
              <a:ext cx="96" cy="204"/>
              <a:chOff x="0" y="0"/>
              <a:chExt cx="91" cy="198"/>
            </a:xfrm>
          </p:grpSpPr>
          <p:sp>
            <p:nvSpPr>
              <p:cNvPr id="7212" name="Line 15"/>
              <p:cNvSpPr>
                <a:spLocks noChangeShapeType="1"/>
              </p:cNvSpPr>
              <p:nvPr/>
            </p:nvSpPr>
            <p:spPr bwMode="auto">
              <a:xfrm>
                <a:off x="0" y="0"/>
                <a:ext cx="1" cy="198"/>
              </a:xfrm>
              <a:prstGeom prst="line">
                <a:avLst/>
              </a:prstGeom>
              <a:noFill/>
              <a:ln w="19050">
                <a:solidFill>
                  <a:srgbClr val="000066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13" name="Line 16"/>
              <p:cNvSpPr>
                <a:spLocks noChangeShapeType="1"/>
              </p:cNvSpPr>
              <p:nvPr/>
            </p:nvSpPr>
            <p:spPr bwMode="auto">
              <a:xfrm>
                <a:off x="90" y="45"/>
                <a:ext cx="1" cy="113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185" name="Oval 18"/>
            <p:cNvSpPr>
              <a:spLocks noChangeArrowheads="1"/>
            </p:cNvSpPr>
            <p:nvPr/>
          </p:nvSpPr>
          <p:spPr bwMode="auto">
            <a:xfrm>
              <a:off x="1624" y="1909"/>
              <a:ext cx="61" cy="6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66"/>
              </a:solidFill>
              <a:round/>
            </a:ln>
          </p:spPr>
          <p:txBody>
            <a:bodyPr/>
            <a:lstStyle/>
            <a:p>
              <a:pPr eaLnBrk="1" hangingPunct="1"/>
              <a:endParaRPr lang="zh-CN" altLang="en-US"/>
            </a:p>
          </p:txBody>
        </p:sp>
        <p:sp>
          <p:nvSpPr>
            <p:cNvPr id="7186" name="Rectangle 21"/>
            <p:cNvSpPr>
              <a:spLocks noChangeArrowheads="1"/>
            </p:cNvSpPr>
            <p:nvPr/>
          </p:nvSpPr>
          <p:spPr bwMode="auto">
            <a:xfrm>
              <a:off x="2103" y="1180"/>
              <a:ext cx="907" cy="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66"/>
              </a:solidFill>
              <a:miter lim="800000"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7187" name="Rectangle 22"/>
            <p:cNvSpPr>
              <a:spLocks noChangeArrowheads="1"/>
            </p:cNvSpPr>
            <p:nvPr/>
          </p:nvSpPr>
          <p:spPr bwMode="auto">
            <a:xfrm>
              <a:off x="700" y="1180"/>
              <a:ext cx="433" cy="7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66"/>
              </a:solidFill>
              <a:miter lim="800000"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7188" name="Oval 23"/>
            <p:cNvSpPr>
              <a:spLocks noChangeArrowheads="1"/>
            </p:cNvSpPr>
            <p:nvPr/>
          </p:nvSpPr>
          <p:spPr bwMode="auto">
            <a:xfrm>
              <a:off x="1552" y="1447"/>
              <a:ext cx="243" cy="24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0066"/>
              </a:solidFill>
              <a:round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7189" name="Line 24"/>
            <p:cNvSpPr>
              <a:spLocks noChangeShapeType="1"/>
            </p:cNvSpPr>
            <p:nvPr/>
          </p:nvSpPr>
          <p:spPr bwMode="auto">
            <a:xfrm flipV="1">
              <a:off x="1668" y="1202"/>
              <a:ext cx="0" cy="225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0" name="Oval 25"/>
            <p:cNvSpPr>
              <a:spLocks noChangeArrowheads="1"/>
            </p:cNvSpPr>
            <p:nvPr/>
          </p:nvSpPr>
          <p:spPr bwMode="auto">
            <a:xfrm>
              <a:off x="1651" y="1202"/>
              <a:ext cx="34" cy="3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7191" name="Oval 26"/>
            <p:cNvSpPr>
              <a:spLocks noChangeArrowheads="1"/>
            </p:cNvSpPr>
            <p:nvPr/>
          </p:nvSpPr>
          <p:spPr bwMode="auto">
            <a:xfrm>
              <a:off x="1650" y="1813"/>
              <a:ext cx="34" cy="3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7192" name="Line 27"/>
            <p:cNvSpPr>
              <a:spLocks noChangeShapeType="1"/>
            </p:cNvSpPr>
            <p:nvPr/>
          </p:nvSpPr>
          <p:spPr bwMode="auto">
            <a:xfrm flipV="1">
              <a:off x="1668" y="1703"/>
              <a:ext cx="0" cy="110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3" name="Line 28"/>
            <p:cNvSpPr>
              <a:spLocks noChangeShapeType="1"/>
            </p:cNvSpPr>
            <p:nvPr/>
          </p:nvSpPr>
          <p:spPr bwMode="auto">
            <a:xfrm>
              <a:off x="1668" y="1838"/>
              <a:ext cx="127" cy="122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4" name="Text Box 29"/>
            <p:cNvSpPr txBox="1">
              <a:spLocks noChangeArrowheads="1"/>
            </p:cNvSpPr>
            <p:nvPr/>
          </p:nvSpPr>
          <p:spPr bwMode="auto">
            <a:xfrm>
              <a:off x="1534" y="1449"/>
              <a:ext cx="248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pPr algn="just" eaLnBrk="1" hangingPunct="1"/>
              <a:r>
                <a: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endParaRPr lang="en-US" altLang="zh-CN" sz="2000">
                <a:solidFill>
                  <a:srgbClr val="0000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195" name="Text Box 33"/>
            <p:cNvSpPr txBox="1">
              <a:spLocks noChangeArrowheads="1"/>
            </p:cNvSpPr>
            <p:nvPr/>
          </p:nvSpPr>
          <p:spPr bwMode="auto">
            <a:xfrm>
              <a:off x="262" y="1449"/>
              <a:ext cx="1317" cy="5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pPr algn="just" eaLnBrk="1" hangingPunct="1"/>
              <a:r>
                <a:rPr lang="zh-CN" altLang="en-US" sz="2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内置标准电池</a:t>
              </a:r>
              <a:endParaRPr lang="zh-CN" altLang="en-US" sz="2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1" hangingPunct="1"/>
              <a:r>
                <a:rPr lang="zh-CN" altLang="en-US" sz="2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　</a:t>
              </a:r>
              <a:r>
                <a:rPr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en-US" altLang="zh-CN" sz="2000" i="1" baseline="-25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 </a:t>
              </a:r>
              <a:r>
                <a: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=1.01863V</a:t>
              </a:r>
              <a:endParaRPr lang="en-US" altLang="zh-CN" sz="2000" baseline="-25000">
                <a:solidFill>
                  <a:srgbClr val="0000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196" name="Text Box 34"/>
            <p:cNvSpPr txBox="1">
              <a:spLocks noChangeArrowheads="1"/>
            </p:cNvSpPr>
            <p:nvPr/>
          </p:nvSpPr>
          <p:spPr bwMode="auto">
            <a:xfrm>
              <a:off x="435" y="942"/>
              <a:ext cx="1171" cy="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pPr algn="just" eaLnBrk="1" hangingPunct="1"/>
              <a:r>
                <a:rPr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000" baseline="-25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=101.863Ω</a:t>
              </a:r>
              <a:endParaRPr lang="en-US" altLang="zh-CN" sz="2000" baseline="-25000">
                <a:solidFill>
                  <a:srgbClr val="0000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197" name="Text Box 35"/>
            <p:cNvSpPr txBox="1">
              <a:spLocks noChangeArrowheads="1"/>
            </p:cNvSpPr>
            <p:nvPr/>
          </p:nvSpPr>
          <p:spPr bwMode="auto">
            <a:xfrm>
              <a:off x="272" y="611"/>
              <a:ext cx="1171" cy="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pPr algn="just" eaLnBrk="1" hangingPunct="1"/>
              <a:r>
                <a: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10.0000mA</a:t>
              </a:r>
              <a:endParaRPr lang="en-US" altLang="zh-CN" sz="2000" baseline="-25000">
                <a:solidFill>
                  <a:srgbClr val="0000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198" name="Line 36"/>
            <p:cNvSpPr>
              <a:spLocks noChangeShapeType="1"/>
            </p:cNvSpPr>
            <p:nvPr/>
          </p:nvSpPr>
          <p:spPr bwMode="auto">
            <a:xfrm>
              <a:off x="289" y="611"/>
              <a:ext cx="0" cy="3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" name="Rectangle 37"/>
            <p:cNvSpPr>
              <a:spLocks noChangeArrowheads="1"/>
            </p:cNvSpPr>
            <p:nvPr/>
          </p:nvSpPr>
          <p:spPr bwMode="auto">
            <a:xfrm>
              <a:off x="662" y="0"/>
              <a:ext cx="944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2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内置电源</a:t>
              </a:r>
              <a:endParaRPr lang="zh-CN" altLang="en-US" sz="2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00" name="Rectangle 38"/>
            <p:cNvSpPr>
              <a:spLocks noChangeArrowheads="1"/>
            </p:cNvSpPr>
            <p:nvPr/>
          </p:nvSpPr>
          <p:spPr bwMode="auto">
            <a:xfrm>
              <a:off x="2103" y="64"/>
              <a:ext cx="1302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2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工作电流调节</a:t>
              </a:r>
              <a:endParaRPr lang="zh-CN" altLang="en-US" sz="2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01" name="Rectangle 40"/>
            <p:cNvSpPr>
              <a:spLocks noChangeArrowheads="1"/>
            </p:cNvSpPr>
            <p:nvPr/>
          </p:nvSpPr>
          <p:spPr bwMode="auto">
            <a:xfrm>
              <a:off x="1782" y="1447"/>
              <a:ext cx="1075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2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检流计</a:t>
              </a:r>
              <a:endParaRPr lang="zh-CN" altLang="en-US" sz="2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02" name="Line 61"/>
            <p:cNvSpPr>
              <a:spLocks noChangeShapeType="1"/>
            </p:cNvSpPr>
            <p:nvPr/>
          </p:nvSpPr>
          <p:spPr bwMode="auto">
            <a:xfrm flipV="1">
              <a:off x="2505" y="281"/>
              <a:ext cx="170" cy="174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3" name="Text Box 66"/>
            <p:cNvSpPr txBox="1">
              <a:spLocks noChangeArrowheads="1"/>
            </p:cNvSpPr>
            <p:nvPr/>
          </p:nvSpPr>
          <p:spPr bwMode="auto">
            <a:xfrm>
              <a:off x="0" y="1000"/>
              <a:ext cx="340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i="1">
                  <a:solidFill>
                    <a:srgbClr val="000066"/>
                  </a:solidFill>
                </a:rPr>
                <a:t>Ａ</a:t>
              </a:r>
              <a:endParaRPr lang="zh-CN" altLang="en-US" i="1">
                <a:solidFill>
                  <a:srgbClr val="000066"/>
                </a:solidFill>
              </a:endParaRPr>
            </a:p>
          </p:txBody>
        </p:sp>
        <p:sp>
          <p:nvSpPr>
            <p:cNvPr id="7204" name="Text Box 67"/>
            <p:cNvSpPr txBox="1">
              <a:spLocks noChangeArrowheads="1"/>
            </p:cNvSpPr>
            <p:nvPr/>
          </p:nvSpPr>
          <p:spPr bwMode="auto">
            <a:xfrm>
              <a:off x="1455" y="933"/>
              <a:ext cx="340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i="1">
                  <a:solidFill>
                    <a:srgbClr val="000066"/>
                  </a:solidFill>
                </a:rPr>
                <a:t>Ｂ</a:t>
              </a:r>
              <a:endParaRPr lang="zh-CN" altLang="en-US" i="1">
                <a:solidFill>
                  <a:srgbClr val="000066"/>
                </a:solidFill>
              </a:endParaRPr>
            </a:p>
          </p:txBody>
        </p:sp>
        <p:sp>
          <p:nvSpPr>
            <p:cNvPr id="7205" name="Text Box 74"/>
            <p:cNvSpPr txBox="1">
              <a:spLocks noChangeArrowheads="1"/>
            </p:cNvSpPr>
            <p:nvPr/>
          </p:nvSpPr>
          <p:spPr bwMode="auto">
            <a:xfrm>
              <a:off x="2505" y="376"/>
              <a:ext cx="481" cy="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pPr algn="just" eaLnBrk="1" hangingPunct="1"/>
              <a:r>
                <a:rPr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000" i="1" baseline="-2500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000" i="1" baseline="-25000">
                <a:solidFill>
                  <a:srgbClr val="0000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206" name="Rectangle 76"/>
            <p:cNvSpPr>
              <a:spLocks noChangeArrowheads="1"/>
            </p:cNvSpPr>
            <p:nvPr/>
          </p:nvSpPr>
          <p:spPr bwMode="auto">
            <a:xfrm>
              <a:off x="935" y="277"/>
              <a:ext cx="96" cy="15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/>
            <a:lstStyle/>
            <a:p>
              <a:pPr eaLnBrk="1" hangingPunct="1"/>
              <a:endParaRPr lang="zh-CN" altLang="en-US"/>
            </a:p>
          </p:txBody>
        </p:sp>
        <p:grpSp>
          <p:nvGrpSpPr>
            <p:cNvPr id="7207" name="Group 77"/>
            <p:cNvGrpSpPr/>
            <p:nvPr/>
          </p:nvGrpSpPr>
          <p:grpSpPr bwMode="auto">
            <a:xfrm>
              <a:off x="933" y="247"/>
              <a:ext cx="96" cy="204"/>
              <a:chOff x="0" y="0"/>
              <a:chExt cx="91" cy="198"/>
            </a:xfrm>
          </p:grpSpPr>
          <p:sp>
            <p:nvSpPr>
              <p:cNvPr id="7210" name="Line 78"/>
              <p:cNvSpPr>
                <a:spLocks noChangeShapeType="1"/>
              </p:cNvSpPr>
              <p:nvPr/>
            </p:nvSpPr>
            <p:spPr bwMode="auto">
              <a:xfrm>
                <a:off x="0" y="0"/>
                <a:ext cx="1" cy="198"/>
              </a:xfrm>
              <a:prstGeom prst="line">
                <a:avLst/>
              </a:prstGeom>
              <a:noFill/>
              <a:ln w="19050">
                <a:solidFill>
                  <a:srgbClr val="000066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11" name="Line 79"/>
              <p:cNvSpPr>
                <a:spLocks noChangeShapeType="1"/>
              </p:cNvSpPr>
              <p:nvPr/>
            </p:nvSpPr>
            <p:spPr bwMode="auto">
              <a:xfrm>
                <a:off x="90" y="45"/>
                <a:ext cx="1" cy="113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208" name="Rectangle 80"/>
            <p:cNvSpPr>
              <a:spLocks noChangeArrowheads="1"/>
            </p:cNvSpPr>
            <p:nvPr/>
          </p:nvSpPr>
          <p:spPr bwMode="auto">
            <a:xfrm>
              <a:off x="873" y="394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2000" i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09" name="Text Box 94"/>
            <p:cNvSpPr txBox="1">
              <a:spLocks noChangeArrowheads="1"/>
            </p:cNvSpPr>
            <p:nvPr/>
          </p:nvSpPr>
          <p:spPr bwMode="auto">
            <a:xfrm>
              <a:off x="2460" y="905"/>
              <a:ext cx="265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i="1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7173" name="Text Box 105"/>
          <p:cNvSpPr txBox="1">
            <a:spLocks noChangeArrowheads="1"/>
          </p:cNvSpPr>
          <p:nvPr/>
        </p:nvSpPr>
        <p:spPr bwMode="auto">
          <a:xfrm>
            <a:off x="423545" y="4509135"/>
            <a:ext cx="8720455" cy="10502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zh-CN" sz="2400">
                <a:solidFill>
                  <a:srgbClr val="0000FF"/>
                </a:solidFill>
              </a:rPr>
              <a:t>2</a:t>
            </a:r>
            <a:r>
              <a:rPr lang="zh-CN" altLang="en-US" sz="2400">
                <a:solidFill>
                  <a:srgbClr val="0000FF"/>
                </a:solidFill>
              </a:rPr>
              <a:t>、</a:t>
            </a:r>
            <a:r>
              <a:rPr lang="zh-CN" altLang="en-US" sz="2400">
                <a:solidFill>
                  <a:srgbClr val="0000FF"/>
                </a:solidFill>
                <a:sym typeface="+mn-ea"/>
              </a:rPr>
              <a:t>校准工作电流10mA。</a:t>
            </a:r>
            <a:r>
              <a:rPr lang="zh-CN" altLang="en-US" sz="2400">
                <a:solidFill>
                  <a:srgbClr val="0000FF"/>
                </a:solidFill>
              </a:rPr>
              <a:t>K</a:t>
            </a:r>
            <a:r>
              <a:rPr lang="en-US" altLang="zh-CN" sz="2400" baseline="-25000">
                <a:solidFill>
                  <a:srgbClr val="0000FF"/>
                </a:solidFill>
              </a:rPr>
              <a:t>2</a:t>
            </a:r>
            <a:r>
              <a:rPr lang="zh-CN" altLang="en-US" sz="2400">
                <a:solidFill>
                  <a:srgbClr val="0000FF"/>
                </a:solidFill>
              </a:rPr>
              <a:t>接到</a:t>
            </a:r>
            <a:r>
              <a:rPr lang="zh-CN" altLang="en-US" sz="2400">
                <a:solidFill>
                  <a:srgbClr val="0000FF"/>
                </a:solidFill>
                <a:latin typeface="华文中宋" panose="02010600040101010101" pitchFamily="2" charset="-122"/>
              </a:rPr>
              <a:t>“</a:t>
            </a:r>
            <a:r>
              <a:rPr lang="zh-CN" altLang="en-US" sz="2400">
                <a:solidFill>
                  <a:srgbClr val="0000FF"/>
                </a:solidFill>
              </a:rPr>
              <a:t>标准</a:t>
            </a:r>
            <a:r>
              <a:rPr lang="zh-CN" altLang="en-US" sz="2400">
                <a:solidFill>
                  <a:srgbClr val="0000FF"/>
                </a:solidFill>
                <a:latin typeface="华文中宋" panose="02010600040101010101" pitchFamily="2" charset="-122"/>
              </a:rPr>
              <a:t>”</a:t>
            </a:r>
            <a:r>
              <a:rPr lang="zh-CN" altLang="en-US" sz="2400">
                <a:solidFill>
                  <a:srgbClr val="0000FF"/>
                </a:solidFill>
              </a:rPr>
              <a:t>，调节</a:t>
            </a: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工作电流，使检流计无电流通过， </a:t>
            </a:r>
            <a:r>
              <a:rPr lang="en-US" altLang="zh-CN" sz="2400" i="1">
                <a:solidFill>
                  <a:srgbClr val="FF33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i="1" baseline="-25000">
                <a:solidFill>
                  <a:srgbClr val="FF3300"/>
                </a:solidFill>
                <a:latin typeface="Times New Roman" panose="02020603050405020304" pitchFamily="18" charset="0"/>
              </a:rPr>
              <a:t>AB</a:t>
            </a:r>
            <a:r>
              <a:rPr lang="en-US" altLang="zh-CN" sz="2400" i="1">
                <a:solidFill>
                  <a:srgbClr val="FF3300"/>
                </a:solidFill>
                <a:latin typeface="Times New Roman" panose="02020603050405020304" pitchFamily="18" charset="0"/>
              </a:rPr>
              <a:t>=E</a:t>
            </a:r>
            <a:r>
              <a:rPr lang="en-US" altLang="zh-CN" sz="2400" i="1" baseline="-25000">
                <a:solidFill>
                  <a:srgbClr val="FF33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i="1">
                <a:solidFill>
                  <a:srgbClr val="FF33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>
                <a:solidFill>
                  <a:srgbClr val="FF3300"/>
                </a:solidFill>
                <a:latin typeface="Times New Roman" panose="02020603050405020304" pitchFamily="18" charset="0"/>
              </a:rPr>
              <a:t>，此时：</a:t>
            </a:r>
            <a:r>
              <a:rPr lang="en-US" altLang="zh-CN" sz="2400" i="1">
                <a:solidFill>
                  <a:srgbClr val="FF33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i="1" baseline="-25000">
                <a:solidFill>
                  <a:srgbClr val="FF3300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400" i="1">
                <a:solidFill>
                  <a:srgbClr val="FF3300"/>
                </a:solidFill>
                <a:latin typeface="Times New Roman" panose="02020603050405020304" pitchFamily="18" charset="0"/>
              </a:rPr>
              <a:t>=E</a:t>
            </a:r>
            <a:r>
              <a:rPr lang="en-US" altLang="zh-CN" sz="2400" i="1" baseline="-25000">
                <a:solidFill>
                  <a:srgbClr val="FF33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i="1">
                <a:solidFill>
                  <a:srgbClr val="FF3300"/>
                </a:solidFill>
                <a:latin typeface="Times New Roman" panose="02020603050405020304" pitchFamily="18" charset="0"/>
              </a:rPr>
              <a:t> / R</a:t>
            </a:r>
            <a:r>
              <a:rPr lang="en-US" altLang="zh-CN" sz="2400" i="1" baseline="-25000">
                <a:solidFill>
                  <a:srgbClr val="FF33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i="1">
                <a:solidFill>
                  <a:srgbClr val="FF33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400">
                <a:solidFill>
                  <a:srgbClr val="FF3300"/>
                </a:solidFill>
                <a:latin typeface="Times New Roman" panose="02020603050405020304" pitchFamily="18" charset="0"/>
              </a:rPr>
              <a:t>10.0000mA</a:t>
            </a:r>
            <a:r>
              <a:rPr lang="zh-CN" altLang="en-US" sz="2400">
                <a:solidFill>
                  <a:srgbClr val="FF3300"/>
                </a:solidFill>
                <a:latin typeface="Times New Roman" panose="02020603050405020304" pitchFamily="18" charset="0"/>
              </a:rPr>
              <a:t>。</a:t>
            </a:r>
            <a:endParaRPr lang="zh-CN" altLang="en-US" sz="240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4" name="Rectangle 106"/>
          <p:cNvSpPr>
            <a:spLocks noChangeArrowheads="1"/>
          </p:cNvSpPr>
          <p:nvPr/>
        </p:nvSpPr>
        <p:spPr bwMode="auto">
          <a:xfrm>
            <a:off x="423545" y="5516880"/>
            <a:ext cx="8401050" cy="891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>
                <a:solidFill>
                  <a:srgbClr val="0000FF"/>
                </a:solidFill>
              </a:rPr>
              <a:t>3</a:t>
            </a:r>
            <a:r>
              <a:rPr lang="zh-CN" altLang="en-US" sz="2400">
                <a:solidFill>
                  <a:srgbClr val="0000FF"/>
                </a:solidFill>
              </a:rPr>
              <a:t>、</a:t>
            </a:r>
            <a:r>
              <a:rPr lang="zh-CN" altLang="en-US" sz="2400">
                <a:solidFill>
                  <a:srgbClr val="0000FF"/>
                </a:solidFill>
                <a:sym typeface="+mn-ea"/>
              </a:rPr>
              <a:t>测量标准电阻</a:t>
            </a:r>
            <a:r>
              <a:rPr lang="zh-CN" altLang="en-US" sz="2400">
                <a:solidFill>
                  <a:srgbClr val="0000FF"/>
                </a:solidFill>
                <a:sym typeface="+mn-ea"/>
              </a:rPr>
              <a:t>上面的电压。</a:t>
            </a:r>
            <a:r>
              <a:rPr lang="en-US" altLang="zh-CN" sz="2400">
                <a:solidFill>
                  <a:srgbClr val="0000FF"/>
                </a:solidFill>
              </a:rPr>
              <a:t>K</a:t>
            </a:r>
            <a:r>
              <a:rPr lang="en-US" altLang="zh-CN" sz="2400" baseline="-25000">
                <a:solidFill>
                  <a:srgbClr val="0000FF"/>
                </a:solidFill>
              </a:rPr>
              <a:t>2</a:t>
            </a:r>
            <a:r>
              <a:rPr lang="zh-CN" altLang="en-US" sz="2400">
                <a:solidFill>
                  <a:srgbClr val="0000FF"/>
                </a:solidFill>
              </a:rPr>
              <a:t>接到</a:t>
            </a:r>
            <a:r>
              <a:rPr lang="zh-CN" altLang="en-US" sz="2400">
                <a:solidFill>
                  <a:srgbClr val="0000FF"/>
                </a:solidFill>
                <a:latin typeface="华文中宋" panose="02010600040101010101" pitchFamily="2" charset="-122"/>
              </a:rPr>
              <a:t>“</a:t>
            </a:r>
            <a:r>
              <a:rPr lang="zh-CN" altLang="en-US" sz="2400">
                <a:solidFill>
                  <a:srgbClr val="0000FF"/>
                </a:solidFill>
              </a:rPr>
              <a:t>未知</a:t>
            </a:r>
            <a:r>
              <a:rPr lang="zh-CN" altLang="en-US" sz="2400">
                <a:solidFill>
                  <a:srgbClr val="0000FF"/>
                </a:solidFill>
                <a:latin typeface="华文中宋" panose="02010600040101010101" pitchFamily="2" charset="-122"/>
              </a:rPr>
              <a:t>”</a:t>
            </a:r>
            <a:r>
              <a:rPr lang="zh-CN" altLang="en-US" sz="2400">
                <a:solidFill>
                  <a:srgbClr val="0000FF"/>
                </a:solidFill>
              </a:rPr>
              <a:t>，调节</a:t>
            </a:r>
            <a:r>
              <a:rPr lang="zh-CN" altLang="en-US" sz="2400">
                <a:solidFill>
                  <a:srgbClr val="0000FF"/>
                </a:solidFill>
                <a:latin typeface="华文中宋" panose="02010600040101010101" pitchFamily="2" charset="-122"/>
              </a:rPr>
              <a:t>“</a:t>
            </a: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补偿电压调节</a:t>
            </a:r>
            <a:r>
              <a:rPr lang="zh-CN" altLang="en-US" sz="2400">
                <a:solidFill>
                  <a:srgbClr val="0000FF"/>
                </a:solidFill>
                <a:latin typeface="华文中宋" panose="02010600040101010101" pitchFamily="2" charset="-122"/>
              </a:rPr>
              <a:t>”</a:t>
            </a: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，使检流计无电流通过， </a:t>
            </a:r>
            <a:r>
              <a:rPr lang="zh-CN" altLang="en-US" sz="2400" i="1">
                <a:solidFill>
                  <a:srgbClr val="FF33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>
                <a:solidFill>
                  <a:srgbClr val="FF33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400" i="1" baseline="-25000">
                <a:solidFill>
                  <a:srgbClr val="FF33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i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>
                <a:solidFill>
                  <a:srgbClr val="FF3300"/>
                </a:solidFill>
                <a:latin typeface="Times New Roman" panose="02020603050405020304" pitchFamily="18" charset="0"/>
              </a:rPr>
              <a:t>= U</a:t>
            </a:r>
            <a:r>
              <a:rPr lang="en-US" altLang="zh-CN" sz="2400" i="1" baseline="-25000">
                <a:solidFill>
                  <a:srgbClr val="FF3300"/>
                </a:solidFill>
                <a:latin typeface="Times New Roman" panose="02020603050405020304" pitchFamily="18" charset="0"/>
              </a:rPr>
              <a:t>BC</a:t>
            </a:r>
            <a:r>
              <a:rPr lang="en-US" altLang="zh-CN" sz="2400" i="1">
                <a:solidFill>
                  <a:srgbClr val="FF3300"/>
                </a:solidFill>
                <a:latin typeface="Times New Roman" panose="02020603050405020304" pitchFamily="18" charset="0"/>
              </a:rPr>
              <a:t> =</a:t>
            </a:r>
            <a:r>
              <a:rPr lang="en-US" altLang="zh-CN">
                <a:latin typeface="Times New Roman" panose="02020603050405020304" pitchFamily="18" charset="0"/>
              </a:rPr>
              <a:t> </a:t>
            </a:r>
            <a:r>
              <a:rPr lang="en-US" altLang="zh-CN" sz="2400" i="1">
                <a:solidFill>
                  <a:srgbClr val="FF33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i="1" baseline="-25000">
                <a:solidFill>
                  <a:srgbClr val="FF3300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400" i="1">
                <a:solidFill>
                  <a:srgbClr val="FF3300"/>
                </a:solidFill>
                <a:latin typeface="Times New Roman" panose="02020603050405020304" pitchFamily="18" charset="0"/>
              </a:rPr>
              <a:t>*R</a:t>
            </a:r>
            <a:r>
              <a:rPr lang="en-US" altLang="zh-CN" sz="2400" i="1" baseline="-25000">
                <a:solidFill>
                  <a:srgbClr val="FF3300"/>
                </a:solidFill>
                <a:latin typeface="Times New Roman" panose="02020603050405020304" pitchFamily="18" charset="0"/>
              </a:rPr>
              <a:t>BC </a:t>
            </a:r>
            <a:r>
              <a:rPr lang="zh-CN" altLang="en-US" sz="2400">
                <a:solidFill>
                  <a:srgbClr val="FF3300"/>
                </a:solidFill>
                <a:latin typeface="Times New Roman" panose="02020603050405020304" pitchFamily="18" charset="0"/>
              </a:rPr>
              <a:t>。</a:t>
            </a:r>
            <a:endParaRPr lang="zh-CN" altLang="en-US" sz="240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5" name="Text Box 107"/>
          <p:cNvSpPr txBox="1">
            <a:spLocks noChangeArrowheads="1"/>
          </p:cNvSpPr>
          <p:nvPr/>
        </p:nvSpPr>
        <p:spPr bwMode="auto">
          <a:xfrm>
            <a:off x="3094038" y="3824288"/>
            <a:ext cx="639762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just" eaLnBrk="1" hangingPunct="1"/>
            <a:r>
              <a:rPr lang="en-US" altLang="zh-CN" sz="2000">
                <a:solidFill>
                  <a:srgbClr val="FF33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sz="2000" baseline="-25000">
                <a:solidFill>
                  <a:srgbClr val="FF33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2000" baseline="-25000">
              <a:solidFill>
                <a:srgbClr val="FF3399"/>
              </a:solidFill>
              <a:ea typeface="宋体" panose="02010600030101010101" pitchFamily="2" charset="-122"/>
            </a:endParaRPr>
          </a:p>
        </p:txBody>
      </p:sp>
      <p:sp>
        <p:nvSpPr>
          <p:cNvPr id="7176" name="Text Box 108"/>
          <p:cNvSpPr txBox="1">
            <a:spLocks noChangeArrowheads="1"/>
          </p:cNvSpPr>
          <p:nvPr/>
        </p:nvSpPr>
        <p:spPr bwMode="auto">
          <a:xfrm>
            <a:off x="2411413" y="3903663"/>
            <a:ext cx="1055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just" eaLnBrk="1" hangingPunct="1"/>
            <a:r>
              <a:rPr lang="zh-CN" altLang="en-US" sz="2000">
                <a:solidFill>
                  <a:srgbClr val="000066"/>
                </a:solidFill>
                <a:latin typeface="Times New Roman" panose="02020603050405020304" pitchFamily="18" charset="0"/>
              </a:rPr>
              <a:t>标准</a:t>
            </a:r>
            <a:endParaRPr lang="zh-CN" altLang="en-US" sz="2000" baseline="-25000">
              <a:solidFill>
                <a:srgbClr val="000066"/>
              </a:solidFill>
            </a:endParaRPr>
          </a:p>
        </p:txBody>
      </p:sp>
      <p:sp>
        <p:nvSpPr>
          <p:cNvPr id="7177" name="Text Box 109"/>
          <p:cNvSpPr txBox="1">
            <a:spLocks noChangeArrowheads="1"/>
          </p:cNvSpPr>
          <p:nvPr/>
        </p:nvSpPr>
        <p:spPr bwMode="auto">
          <a:xfrm>
            <a:off x="3516313" y="3925888"/>
            <a:ext cx="1055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just" eaLnBrk="1" hangingPunct="1"/>
            <a:r>
              <a:rPr lang="zh-CN" altLang="en-US" sz="2000">
                <a:solidFill>
                  <a:srgbClr val="000066"/>
                </a:solidFill>
                <a:latin typeface="Times New Roman" panose="02020603050405020304" pitchFamily="18" charset="0"/>
              </a:rPr>
              <a:t>未知</a:t>
            </a:r>
            <a:endParaRPr lang="zh-CN" altLang="en-US" sz="2000" baseline="-25000">
              <a:solidFill>
                <a:srgbClr val="000066"/>
              </a:solidFill>
            </a:endParaRPr>
          </a:p>
        </p:txBody>
      </p:sp>
      <p:sp>
        <p:nvSpPr>
          <p:cNvPr id="7178" name="Text Box 110"/>
          <p:cNvSpPr txBox="1">
            <a:spLocks noChangeArrowheads="1"/>
          </p:cNvSpPr>
          <p:nvPr/>
        </p:nvSpPr>
        <p:spPr bwMode="auto">
          <a:xfrm>
            <a:off x="539750" y="1703388"/>
            <a:ext cx="39370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just" eaLnBrk="1" hangingPunct="1"/>
            <a:r>
              <a:rPr lang="en-US" altLang="zh-CN" sz="2000" i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i="1" baseline="-25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endParaRPr lang="en-US" altLang="zh-CN" sz="2000" i="1" baseline="-25000">
              <a:solidFill>
                <a:srgbClr val="000066"/>
              </a:solidFill>
              <a:ea typeface="宋体" panose="02010600030101010101" pitchFamily="2" charset="-122"/>
            </a:endParaRPr>
          </a:p>
        </p:txBody>
      </p:sp>
      <p:sp>
        <p:nvSpPr>
          <p:cNvPr id="7179" name="Text Box 111"/>
          <p:cNvSpPr txBox="1">
            <a:spLocks noChangeArrowheads="1"/>
          </p:cNvSpPr>
          <p:nvPr/>
        </p:nvSpPr>
        <p:spPr bwMode="auto">
          <a:xfrm>
            <a:off x="4003675" y="2205038"/>
            <a:ext cx="496888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>
                <a:solidFill>
                  <a:srgbClr val="00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000" baseline="-25000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endParaRPr lang="en-US" altLang="zh-CN" sz="2000" baseline="-2500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057" name="Picture 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8590" y="1263650"/>
            <a:ext cx="2646045" cy="2520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24180" y="4076700"/>
            <a:ext cx="2185035" cy="57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1" hangingPunct="1">
              <a:lnSpc>
                <a:spcPct val="130000"/>
              </a:lnSpc>
            </a:pPr>
            <a:r>
              <a:rPr lang="en-US" altLang="zh-CN" sz="2400">
                <a:solidFill>
                  <a:srgbClr val="0000FF"/>
                </a:solidFill>
                <a:sym typeface="+mn-ea"/>
              </a:rPr>
              <a:t>1</a:t>
            </a:r>
            <a:r>
              <a:rPr lang="zh-CN" altLang="en-US" sz="2400">
                <a:solidFill>
                  <a:srgbClr val="0000FF"/>
                </a:solidFill>
                <a:sym typeface="+mn-ea"/>
              </a:rPr>
              <a:t>、机械调零。</a:t>
            </a:r>
            <a:endParaRPr lang="zh-CN" altLang="en-US" sz="2400"/>
          </a:p>
        </p:txBody>
      </p:sp>
      <p:sp>
        <p:nvSpPr>
          <p:cNvPr id="6154" name="TextBox 16"/>
          <p:cNvSpPr txBox="1"/>
          <p:nvPr/>
        </p:nvSpPr>
        <p:spPr>
          <a:xfrm>
            <a:off x="395605" y="6309360"/>
            <a:ext cx="71869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</a:rPr>
              <a:t>、算标准电阻上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</a:rPr>
              <a:t>电流，用来测试安培表的精度。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7" name="Rectangle 68"/>
          <p:cNvSpPr/>
          <p:nvPr/>
        </p:nvSpPr>
        <p:spPr>
          <a:xfrm>
            <a:off x="3086100" y="4713288"/>
            <a:ext cx="184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endParaRPr lang="zh-CN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8" name="Rectangle 70"/>
          <p:cNvSpPr/>
          <p:nvPr/>
        </p:nvSpPr>
        <p:spPr>
          <a:xfrm>
            <a:off x="0" y="317500"/>
            <a:ext cx="44513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</a:rPr>
              <a:t>电位差计实验原理及接线图</a:t>
            </a:r>
            <a:endParaRPr lang="zh-CN" altLang="en-US" dirty="0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sp>
        <p:nvSpPr>
          <p:cNvPr id="1029" name="Freeform 14"/>
          <p:cNvSpPr/>
          <p:nvPr/>
        </p:nvSpPr>
        <p:spPr>
          <a:xfrm>
            <a:off x="392113" y="2922588"/>
            <a:ext cx="1800225" cy="1150937"/>
          </a:xfrm>
          <a:custGeom>
            <a:avLst/>
            <a:gdLst>
              <a:gd name="txL" fmla="*/ 0 w 908"/>
              <a:gd name="txT" fmla="*/ 0 h 544"/>
              <a:gd name="txR" fmla="*/ 908 w 908"/>
              <a:gd name="txB" fmla="*/ 544 h 544"/>
            </a:gdLst>
            <a:ahLst/>
            <a:cxnLst>
              <a:cxn ang="0">
                <a:pos x="0" y="0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txL" t="txT" r="txR" b="txB"/>
            <a:pathLst>
              <a:path w="908" h="544">
                <a:moveTo>
                  <a:pt x="0" y="0"/>
                </a:moveTo>
                <a:lnTo>
                  <a:pt x="0" y="544"/>
                </a:lnTo>
                <a:lnTo>
                  <a:pt x="908" y="544"/>
                </a:lnTo>
              </a:path>
            </a:pathLst>
          </a:custGeom>
          <a:noFill/>
          <a:ln w="28575" cap="flat" cmpd="sng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30" name="Rectangle 2"/>
          <p:cNvSpPr/>
          <p:nvPr/>
        </p:nvSpPr>
        <p:spPr>
          <a:xfrm>
            <a:off x="392113" y="1554163"/>
            <a:ext cx="5256212" cy="1368425"/>
          </a:xfrm>
          <a:prstGeom prst="rect">
            <a:avLst/>
          </a:prstGeom>
          <a:noFill/>
          <a:ln w="28575" cap="flat" cmpd="sng">
            <a:solidFill>
              <a:srgbClr val="00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31" name="Rectangle 3"/>
          <p:cNvSpPr/>
          <p:nvPr/>
        </p:nvSpPr>
        <p:spPr>
          <a:xfrm>
            <a:off x="3271838" y="1509713"/>
            <a:ext cx="1439862" cy="1270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00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32" name="Rectangle 5"/>
          <p:cNvSpPr/>
          <p:nvPr/>
        </p:nvSpPr>
        <p:spPr>
          <a:xfrm>
            <a:off x="1389063" y="1382713"/>
            <a:ext cx="301625" cy="25400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33" name="Oval 6"/>
          <p:cNvSpPr/>
          <p:nvPr/>
        </p:nvSpPr>
        <p:spPr>
          <a:xfrm>
            <a:off x="1357313" y="1501775"/>
            <a:ext cx="96837" cy="9525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34" name="Oval 7"/>
          <p:cNvSpPr/>
          <p:nvPr/>
        </p:nvSpPr>
        <p:spPr>
          <a:xfrm>
            <a:off x="1593850" y="1489075"/>
            <a:ext cx="96838" cy="93663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35" name="Rectangle 10"/>
          <p:cNvSpPr/>
          <p:nvPr/>
        </p:nvSpPr>
        <p:spPr>
          <a:xfrm>
            <a:off x="1095375" y="3963988"/>
            <a:ext cx="152400" cy="252412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1036" name="Group 11"/>
          <p:cNvGrpSpPr/>
          <p:nvPr/>
        </p:nvGrpSpPr>
        <p:grpSpPr>
          <a:xfrm>
            <a:off x="1106488" y="3930650"/>
            <a:ext cx="152400" cy="323850"/>
            <a:chOff x="4260" y="9500"/>
            <a:chExt cx="91" cy="198"/>
          </a:xfrm>
        </p:grpSpPr>
        <p:sp>
          <p:nvSpPr>
            <p:cNvPr id="1113" name="Line 12"/>
            <p:cNvSpPr/>
            <p:nvPr/>
          </p:nvSpPr>
          <p:spPr>
            <a:xfrm>
              <a:off x="4260" y="9500"/>
              <a:ext cx="1" cy="198"/>
            </a:xfrm>
            <a:prstGeom prst="line">
              <a:avLst/>
            </a:prstGeom>
            <a:ln w="19050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14" name="Line 13"/>
            <p:cNvSpPr/>
            <p:nvPr/>
          </p:nvSpPr>
          <p:spPr>
            <a:xfrm>
              <a:off x="4350" y="9545"/>
              <a:ext cx="1" cy="113"/>
            </a:xfrm>
            <a:prstGeom prst="line">
              <a:avLst/>
            </a:prstGeom>
            <a:ln w="38100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037" name="Rectangle 15"/>
          <p:cNvSpPr/>
          <p:nvPr/>
        </p:nvSpPr>
        <p:spPr>
          <a:xfrm>
            <a:off x="2224088" y="3897313"/>
            <a:ext cx="301625" cy="25400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38" name="Oval 16"/>
          <p:cNvSpPr/>
          <p:nvPr/>
        </p:nvSpPr>
        <p:spPr>
          <a:xfrm>
            <a:off x="2192338" y="4016375"/>
            <a:ext cx="96837" cy="9525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39" name="Oval 17"/>
          <p:cNvSpPr/>
          <p:nvPr/>
        </p:nvSpPr>
        <p:spPr>
          <a:xfrm>
            <a:off x="2911475" y="4030663"/>
            <a:ext cx="96838" cy="93662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40" name="Line 18"/>
          <p:cNvSpPr/>
          <p:nvPr/>
        </p:nvSpPr>
        <p:spPr>
          <a:xfrm flipV="1">
            <a:off x="3008313" y="4068763"/>
            <a:ext cx="2387600" cy="14287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1" name="Rectangle 19"/>
          <p:cNvSpPr/>
          <p:nvPr/>
        </p:nvSpPr>
        <p:spPr>
          <a:xfrm>
            <a:off x="3271838" y="2859088"/>
            <a:ext cx="1439862" cy="1270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00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42" name="Rectangle 20"/>
          <p:cNvSpPr/>
          <p:nvPr/>
        </p:nvSpPr>
        <p:spPr>
          <a:xfrm>
            <a:off x="1044575" y="2859088"/>
            <a:ext cx="687388" cy="125412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00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43" name="Oval 21"/>
          <p:cNvSpPr/>
          <p:nvPr/>
        </p:nvSpPr>
        <p:spPr>
          <a:xfrm>
            <a:off x="2397125" y="3282950"/>
            <a:ext cx="385763" cy="385763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44" name="Line 22"/>
          <p:cNvSpPr/>
          <p:nvPr/>
        </p:nvSpPr>
        <p:spPr>
          <a:xfrm flipV="1">
            <a:off x="2581275" y="2894013"/>
            <a:ext cx="0" cy="357187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5" name="Oval 23"/>
          <p:cNvSpPr/>
          <p:nvPr/>
        </p:nvSpPr>
        <p:spPr>
          <a:xfrm>
            <a:off x="2554288" y="2894013"/>
            <a:ext cx="53975" cy="53975"/>
          </a:xfrm>
          <a:prstGeom prst="ellipse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46" name="Oval 24"/>
          <p:cNvSpPr/>
          <p:nvPr/>
        </p:nvSpPr>
        <p:spPr>
          <a:xfrm>
            <a:off x="2552700" y="3863975"/>
            <a:ext cx="53975" cy="53975"/>
          </a:xfrm>
          <a:prstGeom prst="ellipse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47" name="Line 25"/>
          <p:cNvSpPr/>
          <p:nvPr/>
        </p:nvSpPr>
        <p:spPr>
          <a:xfrm flipV="1">
            <a:off x="2581275" y="3689350"/>
            <a:ext cx="0" cy="174625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8" name="Line 26"/>
          <p:cNvSpPr/>
          <p:nvPr/>
        </p:nvSpPr>
        <p:spPr>
          <a:xfrm>
            <a:off x="2581275" y="3903663"/>
            <a:ext cx="201613" cy="193675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9" name="Text Box 27"/>
          <p:cNvSpPr txBox="1"/>
          <p:nvPr/>
        </p:nvSpPr>
        <p:spPr>
          <a:xfrm>
            <a:off x="2368550" y="3286125"/>
            <a:ext cx="393700" cy="368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/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endParaRPr lang="en-US" altLang="zh-CN" sz="2000" dirty="0">
              <a:solidFill>
                <a:srgbClr val="0000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50" name="Text Box 28"/>
          <p:cNvSpPr txBox="1"/>
          <p:nvPr/>
        </p:nvSpPr>
        <p:spPr>
          <a:xfrm>
            <a:off x="2346325" y="3967163"/>
            <a:ext cx="639763" cy="368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/>
            <a:r>
              <a:rPr lang="en-US" altLang="zh-CN" sz="2000" dirty="0">
                <a:solidFill>
                  <a:srgbClr val="FF33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sz="2000" baseline="-25000" dirty="0">
                <a:solidFill>
                  <a:srgbClr val="FF33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2000" baseline="-25000" dirty="0">
              <a:solidFill>
                <a:srgbClr val="FF339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51" name="Text Box 29"/>
          <p:cNvSpPr txBox="1"/>
          <p:nvPr/>
        </p:nvSpPr>
        <p:spPr>
          <a:xfrm>
            <a:off x="1663700" y="4046538"/>
            <a:ext cx="1055688" cy="368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标准</a:t>
            </a:r>
            <a:endParaRPr lang="zh-CN" altLang="en-US" sz="2000" baseline="-25000" dirty="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sp>
        <p:nvSpPr>
          <p:cNvPr id="1052" name="Text Box 30"/>
          <p:cNvSpPr txBox="1"/>
          <p:nvPr/>
        </p:nvSpPr>
        <p:spPr>
          <a:xfrm>
            <a:off x="2768600" y="4068763"/>
            <a:ext cx="1055688" cy="368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未知</a:t>
            </a:r>
            <a:endParaRPr lang="zh-CN" altLang="en-US" sz="2000" baseline="-25000" dirty="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sp>
        <p:nvSpPr>
          <p:cNvPr id="1053" name="Text Box 31"/>
          <p:cNvSpPr txBox="1"/>
          <p:nvPr/>
        </p:nvSpPr>
        <p:spPr>
          <a:xfrm>
            <a:off x="392113" y="3333750"/>
            <a:ext cx="1858962" cy="5254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内置标准电池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　　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1.01863V</a:t>
            </a:r>
            <a:endParaRPr lang="en-US" altLang="zh-CN" sz="2000" baseline="-25000" dirty="0">
              <a:solidFill>
                <a:srgbClr val="0000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54" name="Text Box 32"/>
          <p:cNvSpPr txBox="1"/>
          <p:nvPr/>
        </p:nvSpPr>
        <p:spPr>
          <a:xfrm>
            <a:off x="623888" y="2481263"/>
            <a:ext cx="1858962" cy="5254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/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101.863Ω</a:t>
            </a:r>
            <a:endParaRPr lang="en-US" altLang="zh-CN" sz="2000" baseline="-25000" dirty="0">
              <a:solidFill>
                <a:srgbClr val="0000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55" name="Text Box 33"/>
          <p:cNvSpPr txBox="1"/>
          <p:nvPr/>
        </p:nvSpPr>
        <p:spPr>
          <a:xfrm>
            <a:off x="365125" y="1955800"/>
            <a:ext cx="1858963" cy="5254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/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10.0000mA</a:t>
            </a:r>
            <a:endParaRPr lang="en-US" altLang="zh-CN" sz="2000" baseline="-25000" dirty="0">
              <a:solidFill>
                <a:srgbClr val="0000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56" name="Line 34"/>
          <p:cNvSpPr/>
          <p:nvPr/>
        </p:nvSpPr>
        <p:spPr>
          <a:xfrm>
            <a:off x="392113" y="1955800"/>
            <a:ext cx="0" cy="5254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1057" name="Rectangle 35"/>
          <p:cNvSpPr/>
          <p:nvPr/>
        </p:nvSpPr>
        <p:spPr>
          <a:xfrm>
            <a:off x="1108075" y="1087438"/>
            <a:ext cx="165417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内置电源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8" name="Rectangle 36"/>
          <p:cNvSpPr/>
          <p:nvPr/>
        </p:nvSpPr>
        <p:spPr>
          <a:xfrm>
            <a:off x="3221038" y="1104900"/>
            <a:ext cx="206692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工作电流调节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9" name="Rectangle 37"/>
          <p:cNvSpPr/>
          <p:nvPr/>
        </p:nvSpPr>
        <p:spPr>
          <a:xfrm>
            <a:off x="3221038" y="2498725"/>
            <a:ext cx="1708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补偿电压调节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0" name="Rectangle 38"/>
          <p:cNvSpPr/>
          <p:nvPr/>
        </p:nvSpPr>
        <p:spPr>
          <a:xfrm>
            <a:off x="2762250" y="3300413"/>
            <a:ext cx="947738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检流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计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61" name="Freeform 39"/>
          <p:cNvSpPr/>
          <p:nvPr/>
        </p:nvSpPr>
        <p:spPr>
          <a:xfrm>
            <a:off x="3910013" y="2944813"/>
            <a:ext cx="1377950" cy="265112"/>
          </a:xfrm>
          <a:custGeom>
            <a:avLst/>
            <a:gdLst>
              <a:gd name="txL" fmla="*/ 0 w 1412"/>
              <a:gd name="txT" fmla="*/ 0 h 167"/>
              <a:gd name="txR" fmla="*/ 1412 w 1412"/>
              <a:gd name="txB" fmla="*/ 167 h 167"/>
            </a:gdLst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412" h="167">
                <a:moveTo>
                  <a:pt x="0" y="0"/>
                </a:moveTo>
                <a:lnTo>
                  <a:pt x="6" y="167"/>
                </a:lnTo>
                <a:lnTo>
                  <a:pt x="1412" y="167"/>
                </a:lnTo>
              </a:path>
            </a:pathLst>
          </a:custGeom>
          <a:noFill/>
          <a:ln w="28575" cap="flat" cmpd="sng">
            <a:solidFill>
              <a:srgbClr val="000066"/>
            </a:solidFill>
            <a:prstDash val="solid"/>
            <a:round/>
            <a:headEnd type="triangle" w="lg" len="lg"/>
            <a:tailEnd type="none" w="med" len="med"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62" name="Oval 40"/>
          <p:cNvSpPr/>
          <p:nvPr/>
        </p:nvSpPr>
        <p:spPr>
          <a:xfrm>
            <a:off x="5287963" y="3160713"/>
            <a:ext cx="107950" cy="107950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63" name="Oval 41"/>
          <p:cNvSpPr/>
          <p:nvPr/>
        </p:nvSpPr>
        <p:spPr>
          <a:xfrm>
            <a:off x="5287963" y="4038600"/>
            <a:ext cx="107950" cy="107950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1064" name="Group 52"/>
          <p:cNvGrpSpPr/>
          <p:nvPr/>
        </p:nvGrpSpPr>
        <p:grpSpPr>
          <a:xfrm>
            <a:off x="1358900" y="1636713"/>
            <a:ext cx="144463" cy="144462"/>
            <a:chOff x="1612" y="3612"/>
            <a:chExt cx="180" cy="181"/>
          </a:xfrm>
        </p:grpSpPr>
        <p:sp>
          <p:nvSpPr>
            <p:cNvPr id="1111" name="Line 53"/>
            <p:cNvSpPr/>
            <p:nvPr/>
          </p:nvSpPr>
          <p:spPr>
            <a:xfrm>
              <a:off x="1612" y="3702"/>
              <a:ext cx="180" cy="0"/>
            </a:xfrm>
            <a:prstGeom prst="line">
              <a:avLst/>
            </a:prstGeom>
            <a:ln w="2857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12" name="Line 54"/>
            <p:cNvSpPr/>
            <p:nvPr/>
          </p:nvSpPr>
          <p:spPr>
            <a:xfrm flipV="1">
              <a:off x="1700" y="3612"/>
              <a:ext cx="0" cy="181"/>
            </a:xfrm>
            <a:prstGeom prst="line">
              <a:avLst/>
            </a:prstGeom>
            <a:ln w="2857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065" name="Line 58"/>
          <p:cNvSpPr/>
          <p:nvPr/>
        </p:nvSpPr>
        <p:spPr>
          <a:xfrm>
            <a:off x="1560513" y="1697038"/>
            <a:ext cx="144462" cy="0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66" name="Rectangle 59"/>
          <p:cNvSpPr/>
          <p:nvPr/>
        </p:nvSpPr>
        <p:spPr>
          <a:xfrm>
            <a:off x="4897438" y="3419475"/>
            <a:ext cx="884237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未知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7" name="Line 62"/>
          <p:cNvSpPr/>
          <p:nvPr/>
        </p:nvSpPr>
        <p:spPr>
          <a:xfrm flipV="1">
            <a:off x="3910013" y="1431925"/>
            <a:ext cx="269875" cy="276225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68" name="Text Box 72"/>
          <p:cNvSpPr txBox="1"/>
          <p:nvPr/>
        </p:nvSpPr>
        <p:spPr>
          <a:xfrm>
            <a:off x="-66675" y="2573338"/>
            <a:ext cx="5397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i="1" dirty="0">
                <a:solidFill>
                  <a:srgbClr val="000066"/>
                </a:solidFill>
                <a:latin typeface="Arial" panose="020B0604020202020204" pitchFamily="34" charset="0"/>
              </a:rPr>
              <a:t>Ａ</a:t>
            </a:r>
            <a:endParaRPr lang="zh-CN" altLang="en-US" i="1" dirty="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sp>
        <p:nvSpPr>
          <p:cNvPr id="1069" name="Text Box 73"/>
          <p:cNvSpPr txBox="1"/>
          <p:nvPr/>
        </p:nvSpPr>
        <p:spPr>
          <a:xfrm>
            <a:off x="2243138" y="2466975"/>
            <a:ext cx="5397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i="1" dirty="0">
                <a:solidFill>
                  <a:srgbClr val="000066"/>
                </a:solidFill>
                <a:latin typeface="Arial" panose="020B0604020202020204" pitchFamily="34" charset="0"/>
              </a:rPr>
              <a:t>Ｂ</a:t>
            </a:r>
            <a:endParaRPr lang="zh-CN" altLang="en-US" i="1" dirty="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sp>
        <p:nvSpPr>
          <p:cNvPr id="1070" name="Text Box 79"/>
          <p:cNvSpPr txBox="1"/>
          <p:nvPr/>
        </p:nvSpPr>
        <p:spPr>
          <a:xfrm>
            <a:off x="3460750" y="2900363"/>
            <a:ext cx="420688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C</a:t>
            </a:r>
            <a:endParaRPr lang="en-US" altLang="zh-CN" i="1" dirty="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810" name="Rectangle 82"/>
          <p:cNvSpPr/>
          <p:nvPr/>
        </p:nvSpPr>
        <p:spPr>
          <a:xfrm>
            <a:off x="6180138" y="620713"/>
            <a:ext cx="2592387" cy="4092575"/>
          </a:xfrm>
          <a:prstGeom prst="rect">
            <a:avLst/>
          </a:prstGeom>
          <a:noFill/>
          <a:ln w="28575" cap="flat" cmpd="sng">
            <a:solidFill>
              <a:srgbClr val="336600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4" name="Group 91"/>
          <p:cNvGrpSpPr/>
          <p:nvPr/>
        </p:nvGrpSpPr>
        <p:grpSpPr>
          <a:xfrm>
            <a:off x="6180138" y="920750"/>
            <a:ext cx="2584450" cy="3749675"/>
            <a:chOff x="3893" y="580"/>
            <a:chExt cx="1628" cy="2362"/>
          </a:xfrm>
        </p:grpSpPr>
        <p:sp>
          <p:nvSpPr>
            <p:cNvPr id="1090" name="Rectangle 48"/>
            <p:cNvSpPr/>
            <p:nvPr/>
          </p:nvSpPr>
          <p:spPr>
            <a:xfrm>
              <a:off x="4241" y="2692"/>
              <a:ext cx="107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 lang="zh-CN" altLang="en-US" sz="20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直流稳压电源</a:t>
              </a:r>
              <a:endPara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91" name="Rectangle 42"/>
            <p:cNvSpPr/>
            <p:nvPr/>
          </p:nvSpPr>
          <p:spPr>
            <a:xfrm>
              <a:off x="4121" y="935"/>
              <a:ext cx="1302" cy="1628"/>
            </a:xfrm>
            <a:prstGeom prst="rect">
              <a:avLst/>
            </a:prstGeom>
            <a:noFill/>
            <a:ln w="28575" cap="flat" cmpd="sng">
              <a:solidFill>
                <a:srgbClr val="FF33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92" name="Rectangle 43"/>
            <p:cNvSpPr/>
            <p:nvPr/>
          </p:nvSpPr>
          <p:spPr>
            <a:xfrm>
              <a:off x="4076" y="2106"/>
              <a:ext cx="91" cy="375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FF33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93" name="Rectangle 44"/>
            <p:cNvSpPr/>
            <p:nvPr/>
          </p:nvSpPr>
          <p:spPr>
            <a:xfrm>
              <a:off x="4348" y="889"/>
              <a:ext cx="726" cy="81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FF33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94" name="Rectangle 45"/>
            <p:cNvSpPr/>
            <p:nvPr/>
          </p:nvSpPr>
          <p:spPr>
            <a:xfrm>
              <a:off x="4661" y="2463"/>
              <a:ext cx="190" cy="160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95" name="Oval 46"/>
            <p:cNvSpPr/>
            <p:nvPr/>
          </p:nvSpPr>
          <p:spPr>
            <a:xfrm>
              <a:off x="4641" y="2538"/>
              <a:ext cx="61" cy="6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96" name="Oval 47"/>
            <p:cNvSpPr/>
            <p:nvPr/>
          </p:nvSpPr>
          <p:spPr>
            <a:xfrm>
              <a:off x="4790" y="2539"/>
              <a:ext cx="61" cy="59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1097" name="Group 51"/>
            <p:cNvGrpSpPr/>
            <p:nvPr/>
          </p:nvGrpSpPr>
          <p:grpSpPr>
            <a:xfrm>
              <a:off x="4620" y="2628"/>
              <a:ext cx="91" cy="91"/>
              <a:chOff x="1612" y="3612"/>
              <a:chExt cx="180" cy="181"/>
            </a:xfrm>
          </p:grpSpPr>
          <p:sp>
            <p:nvSpPr>
              <p:cNvPr id="1109" name="Line 49"/>
              <p:cNvSpPr/>
              <p:nvPr/>
            </p:nvSpPr>
            <p:spPr>
              <a:xfrm>
                <a:off x="1612" y="3702"/>
                <a:ext cx="180" cy="0"/>
              </a:xfrm>
              <a:prstGeom prst="line">
                <a:avLst/>
              </a:prstGeom>
              <a:ln w="28575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110" name="Line 50"/>
              <p:cNvSpPr/>
              <p:nvPr/>
            </p:nvSpPr>
            <p:spPr>
              <a:xfrm flipV="1">
                <a:off x="1700" y="3612"/>
                <a:ext cx="0" cy="181"/>
              </a:xfrm>
              <a:prstGeom prst="line">
                <a:avLst/>
              </a:prstGeom>
              <a:ln w="28575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098" name="Line 56"/>
            <p:cNvSpPr/>
            <p:nvPr/>
          </p:nvSpPr>
          <p:spPr>
            <a:xfrm>
              <a:off x="4765" y="2675"/>
              <a:ext cx="91" cy="0"/>
            </a:xfrm>
            <a:prstGeom prst="line">
              <a:avLst/>
            </a:prstGeom>
            <a:ln w="2857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99" name="Rectangle 60"/>
            <p:cNvSpPr/>
            <p:nvPr/>
          </p:nvSpPr>
          <p:spPr>
            <a:xfrm>
              <a:off x="4241" y="982"/>
              <a:ext cx="921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 lang="zh-CN" altLang="en-US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限流电阻箱</a:t>
              </a:r>
              <a:endPara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0" name="Line 61"/>
            <p:cNvSpPr/>
            <p:nvPr/>
          </p:nvSpPr>
          <p:spPr>
            <a:xfrm flipV="1">
              <a:off x="4620" y="838"/>
              <a:ext cx="236" cy="174"/>
            </a:xfrm>
            <a:prstGeom prst="line">
              <a:avLst/>
            </a:prstGeom>
            <a:ln w="28575" cap="flat" cmpd="sng">
              <a:solidFill>
                <a:srgbClr val="FF3399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101" name="Rectangle 63"/>
            <p:cNvSpPr/>
            <p:nvPr/>
          </p:nvSpPr>
          <p:spPr>
            <a:xfrm>
              <a:off x="4004" y="580"/>
              <a:ext cx="151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 lang="zh-CN" altLang="en-US" sz="20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开始时置于</a:t>
              </a:r>
              <a:r>
                <a:rPr lang="en-US" altLang="zh-CN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9999.9Ω</a:t>
              </a:r>
              <a:endPara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2" name="Oval 64"/>
            <p:cNvSpPr/>
            <p:nvPr/>
          </p:nvSpPr>
          <p:spPr>
            <a:xfrm>
              <a:off x="3995" y="1418"/>
              <a:ext cx="288" cy="288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FF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03" name="Text Box 65"/>
            <p:cNvSpPr txBox="1"/>
            <p:nvPr/>
          </p:nvSpPr>
          <p:spPr>
            <a:xfrm>
              <a:off x="3977" y="1420"/>
              <a:ext cx="65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/>
              <a:r>
                <a:rPr lang="en-US" altLang="zh-CN" sz="2000" dirty="0">
                  <a:solidFill>
                    <a:srgbClr val="FF33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mA</a:t>
              </a:r>
              <a:endParaRPr lang="en-US" altLang="zh-CN" sz="2000" dirty="0">
                <a:solidFill>
                  <a:srgbClr val="FF3399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04" name="Rectangle 66"/>
            <p:cNvSpPr/>
            <p:nvPr/>
          </p:nvSpPr>
          <p:spPr>
            <a:xfrm>
              <a:off x="4153" y="2066"/>
              <a:ext cx="797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 lang="zh-CN" altLang="en-US" sz="20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标准电阻</a:t>
              </a:r>
              <a:endPara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  <a:p>
              <a:r>
                <a:rPr lang="en-US" altLang="zh-CN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100.000Ω</a:t>
              </a:r>
              <a:endPara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5" name="Text Box 80"/>
            <p:cNvSpPr txBox="1"/>
            <p:nvPr/>
          </p:nvSpPr>
          <p:spPr>
            <a:xfrm>
              <a:off x="3893" y="1732"/>
              <a:ext cx="26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 lang="en-US" altLang="zh-CN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" name="Text Box 81"/>
            <p:cNvSpPr txBox="1"/>
            <p:nvPr/>
          </p:nvSpPr>
          <p:spPr>
            <a:xfrm>
              <a:off x="3950" y="2572"/>
              <a:ext cx="26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 lang="en-US" altLang="zh-CN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7" name="Oval 85"/>
            <p:cNvSpPr/>
            <p:nvPr/>
          </p:nvSpPr>
          <p:spPr>
            <a:xfrm>
              <a:off x="4083" y="2008"/>
              <a:ext cx="70" cy="70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08" name="Oval 86"/>
            <p:cNvSpPr/>
            <p:nvPr/>
          </p:nvSpPr>
          <p:spPr>
            <a:xfrm>
              <a:off x="4094" y="2531"/>
              <a:ext cx="70" cy="70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6" name="Group 92"/>
          <p:cNvGrpSpPr/>
          <p:nvPr/>
        </p:nvGrpSpPr>
        <p:grpSpPr>
          <a:xfrm>
            <a:off x="5570538" y="3092450"/>
            <a:ext cx="992187" cy="1036638"/>
            <a:chOff x="3509" y="1948"/>
            <a:chExt cx="625" cy="653"/>
          </a:xfrm>
        </p:grpSpPr>
        <p:sp>
          <p:nvSpPr>
            <p:cNvPr id="1084" name="Line 83"/>
            <p:cNvSpPr/>
            <p:nvPr/>
          </p:nvSpPr>
          <p:spPr>
            <a:xfrm>
              <a:off x="3716" y="2040"/>
              <a:ext cx="405" cy="0"/>
            </a:xfrm>
            <a:prstGeom prst="line">
              <a:avLst/>
            </a:prstGeom>
            <a:ln w="28575" cap="flat" cmpd="sng">
              <a:solidFill>
                <a:srgbClr val="FF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5" name="Line 84"/>
            <p:cNvSpPr/>
            <p:nvPr/>
          </p:nvSpPr>
          <p:spPr>
            <a:xfrm>
              <a:off x="3716" y="2563"/>
              <a:ext cx="418" cy="3"/>
            </a:xfrm>
            <a:prstGeom prst="line">
              <a:avLst/>
            </a:prstGeom>
            <a:ln w="28575" cap="flat" cmpd="sng">
              <a:solidFill>
                <a:srgbClr val="FF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6" name="Oval 87"/>
            <p:cNvSpPr/>
            <p:nvPr/>
          </p:nvSpPr>
          <p:spPr>
            <a:xfrm>
              <a:off x="3646" y="2008"/>
              <a:ext cx="70" cy="70"/>
            </a:xfrm>
            <a:prstGeom prst="ellips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87" name="Oval 88"/>
            <p:cNvSpPr/>
            <p:nvPr/>
          </p:nvSpPr>
          <p:spPr>
            <a:xfrm>
              <a:off x="3646" y="2531"/>
              <a:ext cx="70" cy="70"/>
            </a:xfrm>
            <a:prstGeom prst="ellips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88" name="Line 89"/>
            <p:cNvSpPr/>
            <p:nvPr/>
          </p:nvSpPr>
          <p:spPr>
            <a:xfrm flipH="1" flipV="1">
              <a:off x="3509" y="1948"/>
              <a:ext cx="159" cy="92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9" name="Line 90"/>
            <p:cNvSpPr/>
            <p:nvPr/>
          </p:nvSpPr>
          <p:spPr>
            <a:xfrm flipH="1" flipV="1">
              <a:off x="3509" y="2455"/>
              <a:ext cx="159" cy="92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074" name="Line 93"/>
          <p:cNvSpPr/>
          <p:nvPr/>
        </p:nvSpPr>
        <p:spPr>
          <a:xfrm>
            <a:off x="5124450" y="3394075"/>
            <a:ext cx="215900" cy="0"/>
          </a:xfrm>
          <a:prstGeom prst="line">
            <a:avLst/>
          </a:prstGeom>
          <a:ln w="38100" cap="flat" cmpd="sng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75" name="Line 94"/>
          <p:cNvSpPr/>
          <p:nvPr/>
        </p:nvSpPr>
        <p:spPr>
          <a:xfrm>
            <a:off x="5121275" y="4308475"/>
            <a:ext cx="215900" cy="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76" name="Line 95"/>
          <p:cNvSpPr/>
          <p:nvPr/>
        </p:nvSpPr>
        <p:spPr>
          <a:xfrm flipH="1">
            <a:off x="5219700" y="4221163"/>
            <a:ext cx="3175" cy="193675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77" name="Rectangle 96"/>
          <p:cNvSpPr/>
          <p:nvPr/>
        </p:nvSpPr>
        <p:spPr>
          <a:xfrm>
            <a:off x="-66675" y="836613"/>
            <a:ext cx="5791200" cy="3600450"/>
          </a:xfrm>
          <a:prstGeom prst="rect">
            <a:avLst/>
          </a:prstGeom>
          <a:noFill/>
          <a:ln w="28575" cap="flat" cmpd="sng">
            <a:solidFill>
              <a:srgbClr val="33CCFF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1078" name="Picture 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2763" y="2279650"/>
            <a:ext cx="554037" cy="4699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079" name="直接箭头连接符 2"/>
          <p:cNvCxnSpPr/>
          <p:nvPr/>
        </p:nvCxnSpPr>
        <p:spPr>
          <a:xfrm flipV="1">
            <a:off x="6470650" y="1697038"/>
            <a:ext cx="0" cy="436562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</p:cxnSp>
      <p:graphicFrame>
        <p:nvGraphicFramePr>
          <p:cNvPr id="1026" name="对象 6"/>
          <p:cNvGraphicFramePr>
            <a:graphicFrameLocks noChangeAspect="1"/>
          </p:cNvGraphicFramePr>
          <p:nvPr/>
        </p:nvGraphicFramePr>
        <p:xfrm>
          <a:off x="179388" y="4549775"/>
          <a:ext cx="55181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841500" imgH="241300" progId="Equation.DSMT4">
                  <p:embed/>
                </p:oleObj>
              </mc:Choice>
              <mc:Fallback>
                <p:oleObj name="" r:id="rId2" imgW="1841500" imgH="2413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9388" y="4549775"/>
                        <a:ext cx="5518150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80" name="Picture 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513" y="4725988"/>
            <a:ext cx="622300" cy="981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1" name="Picture 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702550" y="1882775"/>
            <a:ext cx="571500" cy="3984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2" name="Picture 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5975" y="3333750"/>
            <a:ext cx="568325" cy="679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3" name="Picture 9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8888" y="5437188"/>
            <a:ext cx="2055812" cy="128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1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TextBox 1"/>
          <p:cNvSpPr txBox="1"/>
          <p:nvPr/>
        </p:nvSpPr>
        <p:spPr>
          <a:xfrm>
            <a:off x="1763713" y="1833563"/>
            <a:ext cx="2032000" cy="646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3600" dirty="0">
                <a:latin typeface="Arial" panose="020B0604020202020204" pitchFamily="34" charset="0"/>
              </a:rPr>
              <a:t>电位差计</a:t>
            </a:r>
            <a:endParaRPr lang="zh-CN" altLang="en-US" sz="3600" dirty="0">
              <a:latin typeface="Arial" panose="020B0604020202020204" pitchFamily="34" charset="0"/>
            </a:endParaRPr>
          </a:p>
        </p:txBody>
      </p:sp>
      <p:sp>
        <p:nvSpPr>
          <p:cNvPr id="6147" name="右箭头 4"/>
          <p:cNvSpPr/>
          <p:nvPr/>
        </p:nvSpPr>
        <p:spPr>
          <a:xfrm>
            <a:off x="3924300" y="2092325"/>
            <a:ext cx="1655763" cy="261938"/>
          </a:xfrm>
          <a:prstGeom prst="rightArrow">
            <a:avLst>
              <a:gd name="adj1" fmla="val 50000"/>
              <a:gd name="adj2" fmla="val 4992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48" name="TextBox 5"/>
          <p:cNvSpPr txBox="1"/>
          <p:nvPr/>
        </p:nvSpPr>
        <p:spPr>
          <a:xfrm>
            <a:off x="4121150" y="1557338"/>
            <a:ext cx="1262063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dirty="0">
                <a:latin typeface="Arial" panose="020B0604020202020204" pitchFamily="34" charset="0"/>
              </a:rPr>
              <a:t>校准后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49" name="TextBox 7"/>
          <p:cNvSpPr txBox="1"/>
          <p:nvPr/>
        </p:nvSpPr>
        <p:spPr>
          <a:xfrm>
            <a:off x="5867400" y="1770063"/>
            <a:ext cx="1570038" cy="646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3600" dirty="0">
                <a:latin typeface="Arial" panose="020B0604020202020204" pitchFamily="34" charset="0"/>
              </a:rPr>
              <a:t>伏特表</a:t>
            </a:r>
            <a:endParaRPr lang="zh-CN" altLang="en-US" sz="3600" dirty="0">
              <a:latin typeface="Arial" panose="020B0604020202020204" pitchFamily="34" charset="0"/>
            </a:endParaRPr>
          </a:p>
        </p:txBody>
      </p:sp>
      <p:sp>
        <p:nvSpPr>
          <p:cNvPr id="6150" name="下箭头 6"/>
          <p:cNvSpPr/>
          <p:nvPr/>
        </p:nvSpPr>
        <p:spPr>
          <a:xfrm>
            <a:off x="6516688" y="2636838"/>
            <a:ext cx="215900" cy="1871662"/>
          </a:xfrm>
          <a:prstGeom prst="downArrow">
            <a:avLst>
              <a:gd name="adj1" fmla="val 50000"/>
              <a:gd name="adj2" fmla="val 5000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51" name="TextBox 9"/>
          <p:cNvSpPr txBox="1"/>
          <p:nvPr/>
        </p:nvSpPr>
        <p:spPr>
          <a:xfrm>
            <a:off x="6875463" y="3141663"/>
            <a:ext cx="1262062" cy="9540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dirty="0">
                <a:latin typeface="Arial" panose="020B0604020202020204" pitchFamily="34" charset="0"/>
              </a:rPr>
              <a:t>配合标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准电阻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52" name="TextBox 11"/>
          <p:cNvSpPr txBox="1"/>
          <p:nvPr/>
        </p:nvSpPr>
        <p:spPr>
          <a:xfrm>
            <a:off x="5884863" y="4724400"/>
            <a:ext cx="1570037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3600" dirty="0">
                <a:latin typeface="Arial" panose="020B0604020202020204" pitchFamily="34" charset="0"/>
              </a:rPr>
              <a:t>测电流</a:t>
            </a:r>
            <a:endParaRPr lang="zh-CN" altLang="en-US" sz="3600" dirty="0">
              <a:latin typeface="Arial" panose="020B0604020202020204" pitchFamily="34" charset="0"/>
            </a:endParaRPr>
          </a:p>
        </p:txBody>
      </p:sp>
      <p:sp>
        <p:nvSpPr>
          <p:cNvPr id="6153" name="右箭头 15"/>
          <p:cNvSpPr/>
          <p:nvPr/>
        </p:nvSpPr>
        <p:spPr>
          <a:xfrm flipH="1">
            <a:off x="4500563" y="4941888"/>
            <a:ext cx="1223962" cy="215900"/>
          </a:xfrm>
          <a:prstGeom prst="rightArrow">
            <a:avLst>
              <a:gd name="adj1" fmla="val 50000"/>
              <a:gd name="adj2" fmla="val 5002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54" name="TextBox 16"/>
          <p:cNvSpPr txBox="1"/>
          <p:nvPr/>
        </p:nvSpPr>
        <p:spPr>
          <a:xfrm>
            <a:off x="1979613" y="4510088"/>
            <a:ext cx="1964055" cy="95313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dirty="0">
                <a:latin typeface="Arial" panose="020B0604020202020204" pitchFamily="34" charset="0"/>
              </a:rPr>
              <a:t>用来测试安</a:t>
            </a:r>
            <a:endParaRPr lang="zh-CN" altLang="en-US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培表的精度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182"/>
          <p:cNvGrpSpPr/>
          <p:nvPr/>
        </p:nvGrpSpPr>
        <p:grpSpPr bwMode="auto">
          <a:xfrm>
            <a:off x="23813" y="60325"/>
            <a:ext cx="9675812" cy="6761163"/>
            <a:chOff x="0" y="0"/>
            <a:chExt cx="6095" cy="4259"/>
          </a:xfrm>
        </p:grpSpPr>
        <p:sp>
          <p:nvSpPr>
            <p:cNvPr id="9220" name="AutoShape 5"/>
            <p:cNvSpPr>
              <a:spLocks noChangeArrowheads="1"/>
            </p:cNvSpPr>
            <p:nvPr/>
          </p:nvSpPr>
          <p:spPr bwMode="auto">
            <a:xfrm>
              <a:off x="0" y="0"/>
              <a:ext cx="5760" cy="4259"/>
            </a:xfrm>
            <a:prstGeom prst="roundRect">
              <a:avLst>
                <a:gd name="adj" fmla="val 9870"/>
              </a:avLst>
            </a:prstGeom>
            <a:solidFill>
              <a:srgbClr val="EAEAEA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 eaLnBrk="1" hangingPunct="1"/>
              <a:r>
                <a:rPr lang="zh-CN" altLang="en-US"/>
                <a:t>　　　　　　　　　</a:t>
              </a:r>
              <a:endParaRPr lang="zh-CN" altLang="en-US"/>
            </a:p>
          </p:txBody>
        </p:sp>
        <p:sp>
          <p:nvSpPr>
            <p:cNvPr id="9221" name="Oval 37"/>
            <p:cNvSpPr>
              <a:spLocks noChangeArrowheads="1"/>
            </p:cNvSpPr>
            <p:nvPr/>
          </p:nvSpPr>
          <p:spPr bwMode="auto">
            <a:xfrm>
              <a:off x="3152" y="912"/>
              <a:ext cx="227" cy="227"/>
            </a:xfrm>
            <a:prstGeom prst="ellipse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76002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9222" name="Text Box 42"/>
            <p:cNvSpPr txBox="1">
              <a:spLocks noChangeArrowheads="1"/>
            </p:cNvSpPr>
            <p:nvPr/>
          </p:nvSpPr>
          <p:spPr bwMode="auto">
            <a:xfrm>
              <a:off x="2880" y="1094"/>
              <a:ext cx="756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000"/>
                <a:t>电源指示</a:t>
              </a:r>
              <a:endParaRPr lang="zh-CN" altLang="en-US" sz="2000"/>
            </a:p>
          </p:txBody>
        </p:sp>
        <p:sp>
          <p:nvSpPr>
            <p:cNvPr id="9223" name="Text Box 46"/>
            <p:cNvSpPr txBox="1">
              <a:spLocks noChangeArrowheads="1"/>
            </p:cNvSpPr>
            <p:nvPr/>
          </p:nvSpPr>
          <p:spPr bwMode="auto">
            <a:xfrm>
              <a:off x="202" y="670"/>
              <a:ext cx="276" cy="4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000"/>
                <a:t>未</a:t>
              </a:r>
              <a:endParaRPr lang="zh-CN" altLang="en-US" sz="2000"/>
            </a:p>
            <a:p>
              <a:pPr eaLnBrk="1" hangingPunct="1"/>
              <a:r>
                <a:rPr lang="zh-CN" altLang="en-US" sz="2000"/>
                <a:t>知</a:t>
              </a:r>
              <a:endParaRPr lang="zh-CN" altLang="en-US" sz="2000"/>
            </a:p>
          </p:txBody>
        </p:sp>
        <p:sp>
          <p:nvSpPr>
            <p:cNvPr id="9224" name="Rectangle 28"/>
            <p:cNvSpPr>
              <a:spLocks noChangeArrowheads="1"/>
            </p:cNvSpPr>
            <p:nvPr/>
          </p:nvSpPr>
          <p:spPr bwMode="auto">
            <a:xfrm>
              <a:off x="811" y="393"/>
              <a:ext cx="1814" cy="994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66CCFF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9225" name="Rectangle 29"/>
            <p:cNvSpPr>
              <a:spLocks noChangeArrowheads="1"/>
            </p:cNvSpPr>
            <p:nvPr/>
          </p:nvSpPr>
          <p:spPr bwMode="auto">
            <a:xfrm>
              <a:off x="815" y="1088"/>
              <a:ext cx="1814" cy="33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99CCFF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9226" name="Arc 30"/>
            <p:cNvSpPr/>
            <p:nvPr/>
          </p:nvSpPr>
          <p:spPr bwMode="auto">
            <a:xfrm>
              <a:off x="1081" y="590"/>
              <a:ext cx="1231" cy="567"/>
            </a:xfrm>
            <a:custGeom>
              <a:avLst/>
              <a:gdLst>
                <a:gd name="T0" fmla="*/ 0 w 38068"/>
                <a:gd name="T1" fmla="*/ 0 h 21600"/>
                <a:gd name="T2" fmla="*/ 0 w 38068"/>
                <a:gd name="T3" fmla="*/ 0 h 21600"/>
                <a:gd name="T4" fmla="*/ 0 w 38068"/>
                <a:gd name="T5" fmla="*/ 0 h 21600"/>
                <a:gd name="T6" fmla="*/ 0 w 38068"/>
                <a:gd name="T7" fmla="*/ 0 h 21600"/>
                <a:gd name="T8" fmla="*/ 0 w 38068"/>
                <a:gd name="T9" fmla="*/ 0 h 21600"/>
                <a:gd name="T10" fmla="*/ 0 w 38068"/>
                <a:gd name="T11" fmla="*/ 0 h 21600"/>
                <a:gd name="T12" fmla="*/ 0 w 38068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8068"/>
                <a:gd name="T22" fmla="*/ 0 h 21600"/>
                <a:gd name="T23" fmla="*/ 38068 w 38068"/>
                <a:gd name="T24" fmla="*/ 21600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8068" h="21600" fill="none" extrusionOk="0">
                  <a:moveTo>
                    <a:pt x="0" y="12393"/>
                  </a:moveTo>
                  <a:cubicBezTo>
                    <a:pt x="3565" y="4827"/>
                    <a:pt x="11176" y="-1"/>
                    <a:pt x="19540" y="0"/>
                  </a:cubicBezTo>
                  <a:cubicBezTo>
                    <a:pt x="27131" y="0"/>
                    <a:pt x="34166" y="3985"/>
                    <a:pt x="38068" y="10497"/>
                  </a:cubicBezTo>
                </a:path>
                <a:path w="38068" h="21600" stroke="0" extrusionOk="0">
                  <a:moveTo>
                    <a:pt x="0" y="12393"/>
                  </a:moveTo>
                  <a:cubicBezTo>
                    <a:pt x="3565" y="4827"/>
                    <a:pt x="11176" y="-1"/>
                    <a:pt x="19540" y="0"/>
                  </a:cubicBezTo>
                  <a:cubicBezTo>
                    <a:pt x="27131" y="0"/>
                    <a:pt x="34166" y="3985"/>
                    <a:pt x="38068" y="10497"/>
                  </a:cubicBezTo>
                  <a:lnTo>
                    <a:pt x="19540" y="21600"/>
                  </a:lnTo>
                  <a:lnTo>
                    <a:pt x="0" y="12393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7" name="Freeform 31"/>
            <p:cNvSpPr/>
            <p:nvPr/>
          </p:nvSpPr>
          <p:spPr bwMode="auto">
            <a:xfrm>
              <a:off x="1704" y="600"/>
              <a:ext cx="8" cy="418"/>
            </a:xfrm>
            <a:custGeom>
              <a:avLst/>
              <a:gdLst>
                <a:gd name="T0" fmla="*/ 0 w 8"/>
                <a:gd name="T1" fmla="*/ 418 h 418"/>
                <a:gd name="T2" fmla="*/ 8 w 8"/>
                <a:gd name="T3" fmla="*/ 0 h 418"/>
                <a:gd name="T4" fmla="*/ 0 60000 65536"/>
                <a:gd name="T5" fmla="*/ 0 60000 65536"/>
                <a:gd name="T6" fmla="*/ 0 w 8"/>
                <a:gd name="T7" fmla="*/ 0 h 418"/>
                <a:gd name="T8" fmla="*/ 8 w 8"/>
                <a:gd name="T9" fmla="*/ 418 h 41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" h="418">
                  <a:moveTo>
                    <a:pt x="0" y="418"/>
                  </a:moveTo>
                  <a:lnTo>
                    <a:pt x="8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8" name="WordArt 32"/>
            <p:cNvSpPr>
              <a:spLocks noChangeArrowheads="1" noChangeShapeType="1" noTextEdit="1"/>
            </p:cNvSpPr>
            <p:nvPr/>
          </p:nvSpPr>
          <p:spPr bwMode="auto">
            <a:xfrm rot="199277">
              <a:off x="1040" y="500"/>
              <a:ext cx="1360" cy="862"/>
            </a:xfrm>
            <a:prstGeom prst="rect">
              <a:avLst/>
            </a:prstGeom>
          </p:spPr>
          <p:txBody>
            <a:bodyPr spcFirstLastPara="1" wrap="none" fromWordArt="1">
              <a:prstTxWarp prst="textArchUp">
                <a:avLst>
                  <a:gd name="adj" fmla="val 10800004"/>
                </a:avLst>
              </a:prstTxWarp>
            </a:bodyPr>
            <a:lstStyle/>
            <a:p>
              <a:pPr algn="ctr"/>
              <a:r>
                <a:rPr lang="en-US" altLang="zh-CN" sz="2000" kern="10" normalizeH="1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  20    10     0    10   20  x   </a:t>
              </a:r>
              <a:endParaRPr lang="zh-CN" altLang="en-US" sz="2000" kern="10" normalizeH="1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229" name="AutoShape 50"/>
            <p:cNvSpPr>
              <a:spLocks noChangeArrowheads="1"/>
            </p:cNvSpPr>
            <p:nvPr/>
          </p:nvSpPr>
          <p:spPr bwMode="auto">
            <a:xfrm rot="2568469">
              <a:off x="1613" y="1195"/>
              <a:ext cx="182" cy="18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04 w 21600"/>
                <a:gd name="T25" fmla="*/ 3204 h 21600"/>
                <a:gd name="T26" fmla="*/ 18396 w 21600"/>
                <a:gd name="T27" fmla="*/ 18396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7401" y="15493"/>
                  </a:moveTo>
                  <a:cubicBezTo>
                    <a:pt x="18376" y="14122"/>
                    <a:pt x="18900" y="12482"/>
                    <a:pt x="18900" y="10800"/>
                  </a:cubicBezTo>
                  <a:cubicBezTo>
                    <a:pt x="18900" y="6326"/>
                    <a:pt x="15273" y="2700"/>
                    <a:pt x="10800" y="2700"/>
                  </a:cubicBezTo>
                  <a:cubicBezTo>
                    <a:pt x="9117" y="2699"/>
                    <a:pt x="7477" y="3223"/>
                    <a:pt x="6106" y="4198"/>
                  </a:cubicBezTo>
                  <a:lnTo>
                    <a:pt x="17401" y="15493"/>
                  </a:lnTo>
                  <a:close/>
                  <a:moveTo>
                    <a:pt x="4198" y="6106"/>
                  </a:moveTo>
                  <a:cubicBezTo>
                    <a:pt x="3223" y="7477"/>
                    <a:pt x="2700" y="9117"/>
                    <a:pt x="2700" y="10799"/>
                  </a:cubicBezTo>
                  <a:cubicBezTo>
                    <a:pt x="2700" y="15273"/>
                    <a:pt x="6326" y="18900"/>
                    <a:pt x="10800" y="18900"/>
                  </a:cubicBezTo>
                  <a:cubicBezTo>
                    <a:pt x="12482" y="18900"/>
                    <a:pt x="14122" y="18376"/>
                    <a:pt x="15493" y="17401"/>
                  </a:cubicBezTo>
                  <a:lnTo>
                    <a:pt x="4198" y="610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hangingPunct="1"/>
              <a:endParaRPr lang="en-US" altLang="zh-CN"/>
            </a:p>
            <a:p>
              <a:pPr algn="ctr" eaLnBrk="1" hangingPunct="1"/>
              <a:endParaRPr lang="en-US" altLang="zh-CN"/>
            </a:p>
            <a:p>
              <a:pPr algn="ctr" eaLnBrk="1" hangingPunct="1"/>
              <a:endParaRPr lang="en-US" altLang="zh-CN"/>
            </a:p>
          </p:txBody>
        </p:sp>
        <p:sp>
          <p:nvSpPr>
            <p:cNvPr id="9230" name="AutoShape 51"/>
            <p:cNvSpPr>
              <a:spLocks noChangeArrowheads="1"/>
            </p:cNvSpPr>
            <p:nvPr/>
          </p:nvSpPr>
          <p:spPr bwMode="auto">
            <a:xfrm rot="2568469">
              <a:off x="1014" y="1241"/>
              <a:ext cx="45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360 w 21600"/>
                <a:gd name="T25" fmla="*/ 3360 h 21600"/>
                <a:gd name="T26" fmla="*/ 18240 w 21600"/>
                <a:gd name="T27" fmla="*/ 1824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7401" y="15493"/>
                  </a:moveTo>
                  <a:cubicBezTo>
                    <a:pt x="18376" y="14122"/>
                    <a:pt x="18900" y="12482"/>
                    <a:pt x="18900" y="10800"/>
                  </a:cubicBezTo>
                  <a:cubicBezTo>
                    <a:pt x="18900" y="6326"/>
                    <a:pt x="15273" y="2700"/>
                    <a:pt x="10800" y="2700"/>
                  </a:cubicBezTo>
                  <a:cubicBezTo>
                    <a:pt x="9117" y="2699"/>
                    <a:pt x="7477" y="3223"/>
                    <a:pt x="6106" y="4198"/>
                  </a:cubicBezTo>
                  <a:lnTo>
                    <a:pt x="17401" y="15493"/>
                  </a:lnTo>
                  <a:close/>
                  <a:moveTo>
                    <a:pt x="4198" y="6106"/>
                  </a:moveTo>
                  <a:cubicBezTo>
                    <a:pt x="3223" y="7477"/>
                    <a:pt x="2700" y="9117"/>
                    <a:pt x="2700" y="10799"/>
                  </a:cubicBezTo>
                  <a:cubicBezTo>
                    <a:pt x="2700" y="15273"/>
                    <a:pt x="6326" y="18900"/>
                    <a:pt x="10800" y="18900"/>
                  </a:cubicBezTo>
                  <a:cubicBezTo>
                    <a:pt x="12482" y="18900"/>
                    <a:pt x="14122" y="18376"/>
                    <a:pt x="15493" y="17401"/>
                  </a:cubicBezTo>
                  <a:lnTo>
                    <a:pt x="4198" y="610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hangingPunct="1"/>
              <a:endParaRPr lang="en-US" altLang="zh-CN"/>
            </a:p>
            <a:p>
              <a:pPr algn="ctr" eaLnBrk="1" hangingPunct="1"/>
              <a:endParaRPr lang="en-US" altLang="zh-CN"/>
            </a:p>
            <a:p>
              <a:pPr algn="ctr" eaLnBrk="1" hangingPunct="1"/>
              <a:endParaRPr lang="en-US" altLang="zh-CN"/>
            </a:p>
          </p:txBody>
        </p:sp>
        <p:sp>
          <p:nvSpPr>
            <p:cNvPr id="9231" name="AutoShape 52"/>
            <p:cNvSpPr>
              <a:spLocks noChangeArrowheads="1"/>
            </p:cNvSpPr>
            <p:nvPr/>
          </p:nvSpPr>
          <p:spPr bwMode="auto">
            <a:xfrm rot="2568469">
              <a:off x="2501" y="1244"/>
              <a:ext cx="45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360 w 21600"/>
                <a:gd name="T25" fmla="*/ 3360 h 21600"/>
                <a:gd name="T26" fmla="*/ 18240 w 21600"/>
                <a:gd name="T27" fmla="*/ 1824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7401" y="15493"/>
                  </a:moveTo>
                  <a:cubicBezTo>
                    <a:pt x="18376" y="14122"/>
                    <a:pt x="18900" y="12482"/>
                    <a:pt x="18900" y="10800"/>
                  </a:cubicBezTo>
                  <a:cubicBezTo>
                    <a:pt x="18900" y="6326"/>
                    <a:pt x="15273" y="2700"/>
                    <a:pt x="10800" y="2700"/>
                  </a:cubicBezTo>
                  <a:cubicBezTo>
                    <a:pt x="9117" y="2699"/>
                    <a:pt x="7477" y="3223"/>
                    <a:pt x="6106" y="4198"/>
                  </a:cubicBezTo>
                  <a:lnTo>
                    <a:pt x="17401" y="15493"/>
                  </a:lnTo>
                  <a:close/>
                  <a:moveTo>
                    <a:pt x="4198" y="6106"/>
                  </a:moveTo>
                  <a:cubicBezTo>
                    <a:pt x="3223" y="7477"/>
                    <a:pt x="2700" y="9117"/>
                    <a:pt x="2700" y="10799"/>
                  </a:cubicBezTo>
                  <a:cubicBezTo>
                    <a:pt x="2700" y="15273"/>
                    <a:pt x="6326" y="18900"/>
                    <a:pt x="10800" y="18900"/>
                  </a:cubicBezTo>
                  <a:cubicBezTo>
                    <a:pt x="12482" y="18900"/>
                    <a:pt x="14122" y="18376"/>
                    <a:pt x="15493" y="17401"/>
                  </a:cubicBezTo>
                  <a:lnTo>
                    <a:pt x="4198" y="610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hangingPunct="1"/>
              <a:endParaRPr lang="en-US" altLang="zh-CN"/>
            </a:p>
            <a:p>
              <a:pPr algn="ctr" eaLnBrk="1" hangingPunct="1"/>
              <a:endParaRPr lang="en-US" altLang="zh-CN"/>
            </a:p>
            <a:p>
              <a:pPr algn="ctr" eaLnBrk="1" hangingPunct="1"/>
              <a:endParaRPr lang="en-US" altLang="zh-CN"/>
            </a:p>
          </p:txBody>
        </p:sp>
        <p:sp>
          <p:nvSpPr>
            <p:cNvPr id="9232" name="Text Box 70"/>
            <p:cNvSpPr txBox="1">
              <a:spLocks noChangeArrowheads="1"/>
            </p:cNvSpPr>
            <p:nvPr/>
          </p:nvSpPr>
          <p:spPr bwMode="auto">
            <a:xfrm>
              <a:off x="1140" y="3843"/>
              <a:ext cx="587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/>
                <a:t>   </a:t>
              </a:r>
              <a:r>
                <a:rPr lang="en-US" altLang="zh-CN" sz="2000"/>
                <a:t>X10</a:t>
              </a:r>
              <a:endParaRPr lang="en-US" altLang="zh-CN" sz="2000"/>
            </a:p>
          </p:txBody>
        </p:sp>
        <p:sp>
          <p:nvSpPr>
            <p:cNvPr id="9233" name="Text Box 39"/>
            <p:cNvSpPr txBox="1">
              <a:spLocks noChangeArrowheads="1"/>
            </p:cNvSpPr>
            <p:nvPr/>
          </p:nvSpPr>
          <p:spPr bwMode="auto">
            <a:xfrm>
              <a:off x="293" y="2508"/>
              <a:ext cx="436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000"/>
                <a:t>标准</a:t>
              </a:r>
              <a:endParaRPr lang="zh-CN" altLang="en-US" sz="2000"/>
            </a:p>
          </p:txBody>
        </p:sp>
        <p:sp>
          <p:nvSpPr>
            <p:cNvPr id="9234" name="Rectangle 75"/>
            <p:cNvSpPr>
              <a:spLocks noChangeArrowheads="1"/>
            </p:cNvSpPr>
            <p:nvPr/>
          </p:nvSpPr>
          <p:spPr bwMode="auto">
            <a:xfrm>
              <a:off x="487" y="2750"/>
              <a:ext cx="91" cy="409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576869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9235" name="Freeform 17"/>
            <p:cNvSpPr/>
            <p:nvPr/>
          </p:nvSpPr>
          <p:spPr bwMode="auto">
            <a:xfrm rot="4905221">
              <a:off x="513" y="2906"/>
              <a:ext cx="272" cy="279"/>
            </a:xfrm>
            <a:custGeom>
              <a:avLst/>
              <a:gdLst>
                <a:gd name="T0" fmla="*/ 0 w 272"/>
                <a:gd name="T1" fmla="*/ 256 h 279"/>
                <a:gd name="T2" fmla="*/ 227 w 272"/>
                <a:gd name="T3" fmla="*/ 30 h 279"/>
                <a:gd name="T4" fmla="*/ 272 w 272"/>
                <a:gd name="T5" fmla="*/ 75 h 279"/>
                <a:gd name="T6" fmla="*/ 227 w 272"/>
                <a:gd name="T7" fmla="*/ 166 h 279"/>
                <a:gd name="T8" fmla="*/ 0 w 272"/>
                <a:gd name="T9" fmla="*/ 256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"/>
                <a:gd name="T16" fmla="*/ 0 h 279"/>
                <a:gd name="T17" fmla="*/ 272 w 272"/>
                <a:gd name="T18" fmla="*/ 279 h 2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" h="279">
                  <a:moveTo>
                    <a:pt x="0" y="256"/>
                  </a:moveTo>
                  <a:cubicBezTo>
                    <a:pt x="0" y="233"/>
                    <a:pt x="182" y="60"/>
                    <a:pt x="227" y="30"/>
                  </a:cubicBezTo>
                  <a:cubicBezTo>
                    <a:pt x="272" y="0"/>
                    <a:pt x="272" y="52"/>
                    <a:pt x="272" y="75"/>
                  </a:cubicBezTo>
                  <a:cubicBezTo>
                    <a:pt x="272" y="98"/>
                    <a:pt x="272" y="128"/>
                    <a:pt x="227" y="166"/>
                  </a:cubicBezTo>
                  <a:cubicBezTo>
                    <a:pt x="182" y="204"/>
                    <a:pt x="0" y="279"/>
                    <a:pt x="0" y="25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6" name="Oval 18"/>
            <p:cNvSpPr>
              <a:spLocks noChangeArrowheads="1"/>
            </p:cNvSpPr>
            <p:nvPr/>
          </p:nvSpPr>
          <p:spPr bwMode="auto">
            <a:xfrm>
              <a:off x="487" y="2912"/>
              <a:ext cx="91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9237" name="Text Box 76"/>
            <p:cNvSpPr txBox="1">
              <a:spLocks noChangeArrowheads="1"/>
            </p:cNvSpPr>
            <p:nvPr/>
          </p:nvSpPr>
          <p:spPr bwMode="auto">
            <a:xfrm>
              <a:off x="322" y="3136"/>
              <a:ext cx="436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000"/>
                <a:t>未知</a:t>
              </a:r>
              <a:endParaRPr lang="zh-CN" altLang="en-US" sz="2000"/>
            </a:p>
          </p:txBody>
        </p:sp>
        <p:sp>
          <p:nvSpPr>
            <p:cNvPr id="9238" name="Text Box 77"/>
            <p:cNvSpPr txBox="1">
              <a:spLocks noChangeArrowheads="1"/>
            </p:cNvSpPr>
            <p:nvPr/>
          </p:nvSpPr>
          <p:spPr bwMode="auto">
            <a:xfrm>
              <a:off x="197" y="2787"/>
              <a:ext cx="281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i="1">
                  <a:latin typeface="Times New Roman" panose="02020603050405020304" pitchFamily="18" charset="0"/>
                </a:rPr>
                <a:t>K</a:t>
              </a:r>
              <a:r>
                <a:rPr lang="en-US" altLang="zh-CN" sz="2000" baseline="-25000"/>
                <a:t>2</a:t>
              </a:r>
              <a:endParaRPr lang="en-US" altLang="zh-CN" sz="2000" baseline="-25000"/>
            </a:p>
          </p:txBody>
        </p:sp>
        <p:sp>
          <p:nvSpPr>
            <p:cNvPr id="9239" name="WordArt 73"/>
            <p:cNvSpPr>
              <a:spLocks noChangeArrowheads="1" noChangeShapeType="1" noTextEdit="1"/>
            </p:cNvSpPr>
            <p:nvPr/>
          </p:nvSpPr>
          <p:spPr bwMode="auto">
            <a:xfrm rot="-10270236">
              <a:off x="908" y="2569"/>
              <a:ext cx="1317" cy="1301"/>
            </a:xfrm>
            <a:prstGeom prst="rect">
              <a:avLst/>
            </a:prstGeom>
          </p:spPr>
          <p:txBody>
            <a:bodyPr wrap="none" fromWordArt="1">
              <a:prstTxWarp prst="textCirclePour">
                <a:avLst>
                  <a:gd name="adj1" fmla="val 10937052"/>
                  <a:gd name="adj2" fmla="val 79167"/>
                </a:avLst>
              </a:prstTxWarp>
            </a:bodyPr>
            <a:lstStyle/>
            <a:p>
              <a:pPr algn="ctr"/>
              <a:r>
                <a:rPr lang="en-US" altLang="zh-CN" sz="1000" kern="10">
                  <a:ln w="9525">
                    <a:solidFill>
                      <a:schemeClr val="tx1"/>
                    </a:solidFill>
                    <a:round/>
                  </a:ln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0 1 2 3 4 5 6 7 8 9 10 11 12 13 14 15 16 17 18 19 20              </a:t>
              </a:r>
              <a:endParaRPr lang="zh-CN" altLang="en-US" sz="1000" kern="10">
                <a:ln w="9525">
                  <a:solidFill>
                    <a:schemeClr val="tx1"/>
                  </a:solidFill>
                  <a:round/>
                </a:ln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9240" name="Group 117"/>
            <p:cNvGrpSpPr/>
            <p:nvPr/>
          </p:nvGrpSpPr>
          <p:grpSpPr bwMode="auto">
            <a:xfrm rot="3226630">
              <a:off x="1062" y="2724"/>
              <a:ext cx="998" cy="976"/>
              <a:chOff x="0" y="0"/>
              <a:chExt cx="998" cy="976"/>
            </a:xfrm>
          </p:grpSpPr>
          <p:sp>
            <p:nvSpPr>
              <p:cNvPr id="9290" name="Oval 1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98" cy="976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06060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9291" name="Freeform 119"/>
              <p:cNvSpPr/>
              <p:nvPr/>
            </p:nvSpPr>
            <p:spPr bwMode="auto">
              <a:xfrm>
                <a:off x="99" y="88"/>
                <a:ext cx="818" cy="800"/>
              </a:xfrm>
              <a:custGeom>
                <a:avLst/>
                <a:gdLst>
                  <a:gd name="T0" fmla="*/ 10 w 973"/>
                  <a:gd name="T1" fmla="*/ 47 h 951"/>
                  <a:gd name="T2" fmla="*/ 51 w 973"/>
                  <a:gd name="T3" fmla="*/ 36 h 951"/>
                  <a:gd name="T4" fmla="*/ 87 w 973"/>
                  <a:gd name="T5" fmla="*/ 3 h 951"/>
                  <a:gd name="T6" fmla="*/ 128 w 973"/>
                  <a:gd name="T7" fmla="*/ 24 h 951"/>
                  <a:gd name="T8" fmla="*/ 171 w 973"/>
                  <a:gd name="T9" fmla="*/ 28 h 951"/>
                  <a:gd name="T10" fmla="*/ 180 w 973"/>
                  <a:gd name="T11" fmla="*/ 74 h 951"/>
                  <a:gd name="T12" fmla="*/ 203 w 973"/>
                  <a:gd name="T13" fmla="*/ 103 h 951"/>
                  <a:gd name="T14" fmla="*/ 174 w 973"/>
                  <a:gd name="T15" fmla="*/ 135 h 951"/>
                  <a:gd name="T16" fmla="*/ 167 w 973"/>
                  <a:gd name="T17" fmla="*/ 176 h 951"/>
                  <a:gd name="T18" fmla="*/ 118 w 973"/>
                  <a:gd name="T19" fmla="*/ 185 h 951"/>
                  <a:gd name="T20" fmla="*/ 76 w 973"/>
                  <a:gd name="T21" fmla="*/ 197 h 951"/>
                  <a:gd name="T22" fmla="*/ 45 w 973"/>
                  <a:gd name="T23" fmla="*/ 160 h 951"/>
                  <a:gd name="T24" fmla="*/ 5 w 973"/>
                  <a:gd name="T25" fmla="*/ 138 h 951"/>
                  <a:gd name="T26" fmla="*/ 14 w 973"/>
                  <a:gd name="T27" fmla="*/ 93 h 951"/>
                  <a:gd name="T28" fmla="*/ 10 w 973"/>
                  <a:gd name="T29" fmla="*/ 47 h 9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3"/>
                  <a:gd name="T46" fmla="*/ 0 h 951"/>
                  <a:gd name="T47" fmla="*/ 973 w 973"/>
                  <a:gd name="T48" fmla="*/ 951 h 95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3" h="951">
                    <a:moveTo>
                      <a:pt x="49" y="225"/>
                    </a:moveTo>
                    <a:cubicBezTo>
                      <a:pt x="79" y="181"/>
                      <a:pt x="187" y="209"/>
                      <a:pt x="247" y="173"/>
                    </a:cubicBezTo>
                    <a:cubicBezTo>
                      <a:pt x="307" y="137"/>
                      <a:pt x="350" y="20"/>
                      <a:pt x="410" y="10"/>
                    </a:cubicBezTo>
                    <a:cubicBezTo>
                      <a:pt x="470" y="0"/>
                      <a:pt x="541" y="93"/>
                      <a:pt x="608" y="113"/>
                    </a:cubicBezTo>
                    <a:cubicBezTo>
                      <a:pt x="675" y="133"/>
                      <a:pt x="772" y="90"/>
                      <a:pt x="814" y="130"/>
                    </a:cubicBezTo>
                    <a:cubicBezTo>
                      <a:pt x="856" y="170"/>
                      <a:pt x="831" y="294"/>
                      <a:pt x="857" y="354"/>
                    </a:cubicBezTo>
                    <a:cubicBezTo>
                      <a:pt x="883" y="414"/>
                      <a:pt x="973" y="444"/>
                      <a:pt x="969" y="491"/>
                    </a:cubicBezTo>
                    <a:cubicBezTo>
                      <a:pt x="965" y="538"/>
                      <a:pt x="861" y="581"/>
                      <a:pt x="832" y="638"/>
                    </a:cubicBezTo>
                    <a:cubicBezTo>
                      <a:pt x="803" y="695"/>
                      <a:pt x="841" y="795"/>
                      <a:pt x="797" y="835"/>
                    </a:cubicBezTo>
                    <a:cubicBezTo>
                      <a:pt x="753" y="875"/>
                      <a:pt x="638" y="865"/>
                      <a:pt x="565" y="881"/>
                    </a:cubicBezTo>
                    <a:cubicBezTo>
                      <a:pt x="492" y="897"/>
                      <a:pt x="418" y="951"/>
                      <a:pt x="359" y="930"/>
                    </a:cubicBezTo>
                    <a:cubicBezTo>
                      <a:pt x="300" y="909"/>
                      <a:pt x="269" y="804"/>
                      <a:pt x="213" y="758"/>
                    </a:cubicBezTo>
                    <a:cubicBezTo>
                      <a:pt x="157" y="712"/>
                      <a:pt x="48" y="708"/>
                      <a:pt x="24" y="655"/>
                    </a:cubicBezTo>
                    <a:cubicBezTo>
                      <a:pt x="0" y="602"/>
                      <a:pt x="62" y="512"/>
                      <a:pt x="66" y="440"/>
                    </a:cubicBezTo>
                    <a:cubicBezTo>
                      <a:pt x="70" y="368"/>
                      <a:pt x="19" y="269"/>
                      <a:pt x="49" y="2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100000">
                    <a:schemeClr val="tx2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92" name="Oval 120"/>
              <p:cNvSpPr>
                <a:spLocks noChangeArrowheads="1"/>
              </p:cNvSpPr>
              <p:nvPr/>
            </p:nvSpPr>
            <p:spPr bwMode="auto">
              <a:xfrm>
                <a:off x="173" y="796"/>
                <a:ext cx="45" cy="4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9241" name="Text Box 128"/>
            <p:cNvSpPr txBox="1">
              <a:spLocks noChangeArrowheads="1"/>
            </p:cNvSpPr>
            <p:nvPr/>
          </p:nvSpPr>
          <p:spPr bwMode="auto">
            <a:xfrm>
              <a:off x="2596" y="3843"/>
              <a:ext cx="498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/>
                <a:t>   </a:t>
              </a:r>
              <a:r>
                <a:rPr lang="en-US" altLang="zh-CN" sz="2000"/>
                <a:t>X1</a:t>
              </a:r>
              <a:endParaRPr lang="en-US" altLang="zh-CN" sz="2000"/>
            </a:p>
          </p:txBody>
        </p:sp>
        <p:grpSp>
          <p:nvGrpSpPr>
            <p:cNvPr id="9242" name="Group 157"/>
            <p:cNvGrpSpPr/>
            <p:nvPr/>
          </p:nvGrpSpPr>
          <p:grpSpPr bwMode="auto">
            <a:xfrm>
              <a:off x="2956" y="1088"/>
              <a:ext cx="3139" cy="2957"/>
              <a:chOff x="0" y="0"/>
              <a:chExt cx="3402" cy="3130"/>
            </a:xfrm>
          </p:grpSpPr>
          <p:pic>
            <p:nvPicPr>
              <p:cNvPr id="9288" name="Picture 158" descr="IMGP0222"/>
              <p:cNvPicPr>
                <a:picLocks noChangeAspect="1" noChangeArrowheads="1"/>
              </p:cNvPicPr>
              <p:nvPr/>
            </p:nvPicPr>
            <p:blipFill>
              <a:blip r:embed="rId1">
                <a:lum bright="12000" contrast="36000"/>
              </a:blip>
              <a:srcRect l="56230" t="39032" r="8495" b="12204"/>
              <a:stretch>
                <a:fillRect/>
              </a:stretch>
            </p:blipFill>
            <p:spPr bwMode="auto">
              <a:xfrm>
                <a:off x="572" y="501"/>
                <a:ext cx="2177" cy="20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289" name="AutoShape 159"/>
              <p:cNvSpPr/>
              <p:nvPr/>
            </p:nvSpPr>
            <p:spPr bwMode="auto">
              <a:xfrm>
                <a:off x="0" y="0"/>
                <a:ext cx="3402" cy="31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3162 w 21600"/>
                  <a:gd name="T31" fmla="*/ 3161 h 21600"/>
                  <a:gd name="T32" fmla="*/ 18438 w 21600"/>
                  <a:gd name="T33" fmla="*/ 18439 h 216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3867" y="10800"/>
                    </a:moveTo>
                    <a:cubicBezTo>
                      <a:pt x="3867" y="14629"/>
                      <a:pt x="6971" y="17733"/>
                      <a:pt x="10800" y="17733"/>
                    </a:cubicBezTo>
                    <a:cubicBezTo>
                      <a:pt x="14629" y="17733"/>
                      <a:pt x="17733" y="14629"/>
                      <a:pt x="17733" y="10800"/>
                    </a:cubicBezTo>
                    <a:cubicBezTo>
                      <a:pt x="17733" y="6971"/>
                      <a:pt x="14629" y="3867"/>
                      <a:pt x="10800" y="3867"/>
                    </a:cubicBezTo>
                    <a:cubicBezTo>
                      <a:pt x="6971" y="3867"/>
                      <a:pt x="3867" y="6971"/>
                      <a:pt x="3867" y="10800"/>
                    </a:cubicBez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243" name="Text Box 131"/>
            <p:cNvSpPr txBox="1">
              <a:spLocks noChangeArrowheads="1"/>
            </p:cNvSpPr>
            <p:nvPr/>
          </p:nvSpPr>
          <p:spPr bwMode="auto">
            <a:xfrm>
              <a:off x="4047" y="3757"/>
              <a:ext cx="702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/>
                <a:t>   </a:t>
              </a:r>
              <a:r>
                <a:rPr lang="en-US" altLang="zh-CN" sz="2000"/>
                <a:t>X</a:t>
              </a:r>
              <a:r>
                <a:rPr lang="zh-CN" altLang="en-US" sz="2000"/>
                <a:t>０</a:t>
              </a:r>
              <a:r>
                <a:rPr lang="en-US" altLang="zh-CN" sz="2000"/>
                <a:t>.1</a:t>
              </a:r>
              <a:endParaRPr lang="en-US" altLang="zh-CN" sz="2000"/>
            </a:p>
          </p:txBody>
        </p:sp>
        <p:grpSp>
          <p:nvGrpSpPr>
            <p:cNvPr id="9244" name="Group 124"/>
            <p:cNvGrpSpPr/>
            <p:nvPr/>
          </p:nvGrpSpPr>
          <p:grpSpPr bwMode="auto">
            <a:xfrm rot="3268997">
              <a:off x="2400" y="2724"/>
              <a:ext cx="998" cy="976"/>
              <a:chOff x="0" y="0"/>
              <a:chExt cx="998" cy="976"/>
            </a:xfrm>
          </p:grpSpPr>
          <p:sp>
            <p:nvSpPr>
              <p:cNvPr id="9285" name="Oval 12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98" cy="976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06060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9286" name="Freeform 126"/>
              <p:cNvSpPr/>
              <p:nvPr/>
            </p:nvSpPr>
            <p:spPr bwMode="auto">
              <a:xfrm>
                <a:off x="99" y="88"/>
                <a:ext cx="818" cy="800"/>
              </a:xfrm>
              <a:custGeom>
                <a:avLst/>
                <a:gdLst>
                  <a:gd name="T0" fmla="*/ 10 w 973"/>
                  <a:gd name="T1" fmla="*/ 47 h 951"/>
                  <a:gd name="T2" fmla="*/ 51 w 973"/>
                  <a:gd name="T3" fmla="*/ 36 h 951"/>
                  <a:gd name="T4" fmla="*/ 87 w 973"/>
                  <a:gd name="T5" fmla="*/ 3 h 951"/>
                  <a:gd name="T6" fmla="*/ 128 w 973"/>
                  <a:gd name="T7" fmla="*/ 24 h 951"/>
                  <a:gd name="T8" fmla="*/ 171 w 973"/>
                  <a:gd name="T9" fmla="*/ 28 h 951"/>
                  <a:gd name="T10" fmla="*/ 180 w 973"/>
                  <a:gd name="T11" fmla="*/ 74 h 951"/>
                  <a:gd name="T12" fmla="*/ 203 w 973"/>
                  <a:gd name="T13" fmla="*/ 103 h 951"/>
                  <a:gd name="T14" fmla="*/ 174 w 973"/>
                  <a:gd name="T15" fmla="*/ 135 h 951"/>
                  <a:gd name="T16" fmla="*/ 167 w 973"/>
                  <a:gd name="T17" fmla="*/ 176 h 951"/>
                  <a:gd name="T18" fmla="*/ 118 w 973"/>
                  <a:gd name="T19" fmla="*/ 185 h 951"/>
                  <a:gd name="T20" fmla="*/ 76 w 973"/>
                  <a:gd name="T21" fmla="*/ 197 h 951"/>
                  <a:gd name="T22" fmla="*/ 45 w 973"/>
                  <a:gd name="T23" fmla="*/ 160 h 951"/>
                  <a:gd name="T24" fmla="*/ 5 w 973"/>
                  <a:gd name="T25" fmla="*/ 138 h 951"/>
                  <a:gd name="T26" fmla="*/ 14 w 973"/>
                  <a:gd name="T27" fmla="*/ 93 h 951"/>
                  <a:gd name="T28" fmla="*/ 10 w 973"/>
                  <a:gd name="T29" fmla="*/ 47 h 9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3"/>
                  <a:gd name="T46" fmla="*/ 0 h 951"/>
                  <a:gd name="T47" fmla="*/ 973 w 973"/>
                  <a:gd name="T48" fmla="*/ 951 h 95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3" h="951">
                    <a:moveTo>
                      <a:pt x="49" y="225"/>
                    </a:moveTo>
                    <a:cubicBezTo>
                      <a:pt x="79" y="181"/>
                      <a:pt x="187" y="209"/>
                      <a:pt x="247" y="173"/>
                    </a:cubicBezTo>
                    <a:cubicBezTo>
                      <a:pt x="307" y="137"/>
                      <a:pt x="350" y="20"/>
                      <a:pt x="410" y="10"/>
                    </a:cubicBezTo>
                    <a:cubicBezTo>
                      <a:pt x="470" y="0"/>
                      <a:pt x="541" y="93"/>
                      <a:pt x="608" y="113"/>
                    </a:cubicBezTo>
                    <a:cubicBezTo>
                      <a:pt x="675" y="133"/>
                      <a:pt x="772" y="90"/>
                      <a:pt x="814" y="130"/>
                    </a:cubicBezTo>
                    <a:cubicBezTo>
                      <a:pt x="856" y="170"/>
                      <a:pt x="831" y="294"/>
                      <a:pt x="857" y="354"/>
                    </a:cubicBezTo>
                    <a:cubicBezTo>
                      <a:pt x="883" y="414"/>
                      <a:pt x="973" y="444"/>
                      <a:pt x="969" y="491"/>
                    </a:cubicBezTo>
                    <a:cubicBezTo>
                      <a:pt x="965" y="538"/>
                      <a:pt x="861" y="581"/>
                      <a:pt x="832" y="638"/>
                    </a:cubicBezTo>
                    <a:cubicBezTo>
                      <a:pt x="803" y="695"/>
                      <a:pt x="841" y="795"/>
                      <a:pt x="797" y="835"/>
                    </a:cubicBezTo>
                    <a:cubicBezTo>
                      <a:pt x="753" y="875"/>
                      <a:pt x="638" y="865"/>
                      <a:pt x="565" y="881"/>
                    </a:cubicBezTo>
                    <a:cubicBezTo>
                      <a:pt x="492" y="897"/>
                      <a:pt x="418" y="951"/>
                      <a:pt x="359" y="930"/>
                    </a:cubicBezTo>
                    <a:cubicBezTo>
                      <a:pt x="300" y="909"/>
                      <a:pt x="269" y="804"/>
                      <a:pt x="213" y="758"/>
                    </a:cubicBezTo>
                    <a:cubicBezTo>
                      <a:pt x="157" y="712"/>
                      <a:pt x="48" y="708"/>
                      <a:pt x="24" y="655"/>
                    </a:cubicBezTo>
                    <a:cubicBezTo>
                      <a:pt x="0" y="602"/>
                      <a:pt x="62" y="512"/>
                      <a:pt x="66" y="440"/>
                    </a:cubicBezTo>
                    <a:cubicBezTo>
                      <a:pt x="70" y="368"/>
                      <a:pt x="19" y="269"/>
                      <a:pt x="49" y="2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100000">
                    <a:schemeClr val="tx2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87" name="Oval 127"/>
              <p:cNvSpPr>
                <a:spLocks noChangeArrowheads="1"/>
              </p:cNvSpPr>
              <p:nvPr/>
            </p:nvSpPr>
            <p:spPr bwMode="auto">
              <a:xfrm>
                <a:off x="173" y="796"/>
                <a:ext cx="45" cy="4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9245" name="WordArt 123"/>
            <p:cNvSpPr>
              <a:spLocks noChangeArrowheads="1" noChangeShapeType="1" noTextEdit="1"/>
            </p:cNvSpPr>
            <p:nvPr/>
          </p:nvSpPr>
          <p:spPr bwMode="auto">
            <a:xfrm rot="-10227869">
              <a:off x="2246" y="2569"/>
              <a:ext cx="1317" cy="1301"/>
            </a:xfrm>
            <a:prstGeom prst="rect">
              <a:avLst/>
            </a:prstGeom>
          </p:spPr>
          <p:txBody>
            <a:bodyPr wrap="none" fromWordArt="1">
              <a:prstTxWarp prst="textCirclePour">
                <a:avLst>
                  <a:gd name="adj1" fmla="val 11197764"/>
                  <a:gd name="adj2" fmla="val 82167"/>
                </a:avLst>
              </a:prstTxWarp>
            </a:bodyPr>
            <a:lstStyle/>
            <a:p>
              <a:pPr algn="ctr"/>
              <a:r>
                <a:rPr lang="en-US" altLang="zh-CN" sz="1000" kern="10">
                  <a:ln w="9525">
                    <a:solidFill>
                      <a:schemeClr val="tx1"/>
                    </a:solidFill>
                    <a:round/>
                  </a:ln>
                  <a:latin typeface="宋体" panose="02010600030101010101" pitchFamily="2" charset="-122"/>
                  <a:ea typeface="宋体" panose="02010600030101010101" pitchFamily="2" charset="-122"/>
                </a:rPr>
                <a:t>0 1 2 3 4 5 6 7 8 9 10                       </a:t>
              </a:r>
              <a:endParaRPr lang="zh-CN" altLang="en-US" sz="1000" kern="10">
                <a:ln w="9525">
                  <a:solidFill>
                    <a:schemeClr val="tx1"/>
                  </a:solidFill>
                  <a:round/>
                </a:ln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246" name="Text Box 45"/>
            <p:cNvSpPr txBox="1">
              <a:spLocks noChangeArrowheads="1"/>
            </p:cNvSpPr>
            <p:nvPr/>
          </p:nvSpPr>
          <p:spPr bwMode="auto">
            <a:xfrm>
              <a:off x="4178" y="1112"/>
              <a:ext cx="1076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000"/>
                <a:t>工作电流调节</a:t>
              </a:r>
              <a:endParaRPr lang="zh-CN" altLang="en-US" sz="2000"/>
            </a:p>
          </p:txBody>
        </p:sp>
        <p:grpSp>
          <p:nvGrpSpPr>
            <p:cNvPr id="9247" name="Group 170"/>
            <p:cNvGrpSpPr/>
            <p:nvPr/>
          </p:nvGrpSpPr>
          <p:grpSpPr bwMode="auto">
            <a:xfrm>
              <a:off x="3955" y="3451"/>
              <a:ext cx="1088" cy="392"/>
              <a:chOff x="0" y="0"/>
              <a:chExt cx="1088" cy="392"/>
            </a:xfrm>
          </p:grpSpPr>
          <p:sp>
            <p:nvSpPr>
              <p:cNvPr id="9281" name="Oval 16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8" cy="39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6FFFF">
                      <a:alpha val="1700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9282" name="Line 161"/>
              <p:cNvSpPr>
                <a:spLocks noChangeShapeType="1"/>
              </p:cNvSpPr>
              <p:nvPr/>
            </p:nvSpPr>
            <p:spPr bwMode="auto">
              <a:xfrm>
                <a:off x="544" y="0"/>
                <a:ext cx="0" cy="392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83" name="AutoShape 162"/>
              <p:cNvSpPr>
                <a:spLocks noChangeArrowheads="1"/>
              </p:cNvSpPr>
              <p:nvPr/>
            </p:nvSpPr>
            <p:spPr bwMode="auto">
              <a:xfrm rot="2568469">
                <a:off x="86" y="124"/>
                <a:ext cx="182" cy="18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204 w 21600"/>
                  <a:gd name="T25" fmla="*/ 3204 h 21600"/>
                  <a:gd name="T26" fmla="*/ 18396 w 21600"/>
                  <a:gd name="T27" fmla="*/ 18396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699"/>
                      <a:pt x="7477" y="3223"/>
                      <a:pt x="6106" y="4198"/>
                    </a:cubicBezTo>
                    <a:lnTo>
                      <a:pt x="17401" y="15493"/>
                    </a:ln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900"/>
                      <a:pt x="14122" y="18376"/>
                      <a:pt x="15493" y="17401"/>
                    </a:cubicBezTo>
                    <a:lnTo>
                      <a:pt x="4198" y="610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endParaRPr lang="en-US" altLang="zh-CN"/>
              </a:p>
              <a:p>
                <a:pPr algn="ctr" eaLnBrk="1" hangingPunct="1"/>
                <a:endParaRPr lang="en-US" altLang="zh-CN"/>
              </a:p>
              <a:p>
                <a:pPr algn="ctr" eaLnBrk="1" hangingPunct="1"/>
                <a:endParaRPr lang="en-US" altLang="zh-CN"/>
              </a:p>
            </p:txBody>
          </p:sp>
          <p:sp>
            <p:nvSpPr>
              <p:cNvPr id="9284" name="AutoShape 163"/>
              <p:cNvSpPr>
                <a:spLocks noChangeArrowheads="1"/>
              </p:cNvSpPr>
              <p:nvPr/>
            </p:nvSpPr>
            <p:spPr bwMode="auto">
              <a:xfrm rot="2568469">
                <a:off x="788" y="124"/>
                <a:ext cx="182" cy="18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204 w 21600"/>
                  <a:gd name="T25" fmla="*/ 3204 h 21600"/>
                  <a:gd name="T26" fmla="*/ 18396 w 21600"/>
                  <a:gd name="T27" fmla="*/ 18396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699"/>
                      <a:pt x="7477" y="3223"/>
                      <a:pt x="6106" y="4198"/>
                    </a:cubicBezTo>
                    <a:lnTo>
                      <a:pt x="17401" y="15493"/>
                    </a:ln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900"/>
                      <a:pt x="14122" y="18376"/>
                      <a:pt x="15493" y="17401"/>
                    </a:cubicBezTo>
                    <a:lnTo>
                      <a:pt x="4198" y="610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endParaRPr lang="en-US" altLang="zh-CN"/>
              </a:p>
              <a:p>
                <a:pPr algn="ctr" eaLnBrk="1" hangingPunct="1"/>
                <a:endParaRPr lang="en-US" altLang="zh-CN"/>
              </a:p>
              <a:p>
                <a:pPr algn="ctr" eaLnBrk="1" hangingPunct="1"/>
                <a:endParaRPr lang="en-US" altLang="zh-CN"/>
              </a:p>
            </p:txBody>
          </p:sp>
        </p:grpSp>
        <p:grpSp>
          <p:nvGrpSpPr>
            <p:cNvPr id="9248" name="Group 98"/>
            <p:cNvGrpSpPr/>
            <p:nvPr/>
          </p:nvGrpSpPr>
          <p:grpSpPr bwMode="auto">
            <a:xfrm>
              <a:off x="4382" y="534"/>
              <a:ext cx="554" cy="560"/>
              <a:chOff x="0" y="0"/>
              <a:chExt cx="554" cy="560"/>
            </a:xfrm>
          </p:grpSpPr>
          <p:sp>
            <p:nvSpPr>
              <p:cNvPr id="9277" name="Oval 9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54" cy="56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chemeClr val="tx1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</a:ln>
              <a:effectLst>
                <a:prstShdw prst="shdw17" dist="17961" dir="13500000">
                  <a:srgbClr val="000000"/>
                </a:prstShdw>
              </a:effectLst>
            </p:spPr>
            <p:txBody>
              <a:bodyPr wrap="none" anchor="ctr"/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9278" name="Rectangle 100"/>
              <p:cNvSpPr>
                <a:spLocks noChangeArrowheads="1"/>
              </p:cNvSpPr>
              <p:nvPr/>
            </p:nvSpPr>
            <p:spPr bwMode="auto">
              <a:xfrm>
                <a:off x="16" y="242"/>
                <a:ext cx="506" cy="68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tx1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9279" name="Oval 101"/>
              <p:cNvSpPr>
                <a:spLocks noChangeArrowheads="1"/>
              </p:cNvSpPr>
              <p:nvPr/>
            </p:nvSpPr>
            <p:spPr bwMode="auto">
              <a:xfrm>
                <a:off x="117" y="103"/>
                <a:ext cx="340" cy="340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96969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</a:ln>
              <a:effectLst>
                <a:prstShdw prst="shdw17" dist="17961" dir="13500000">
                  <a:srgbClr val="000000"/>
                </a:prstShdw>
              </a:effectLst>
            </p:spPr>
            <p:txBody>
              <a:bodyPr wrap="none" anchor="ctr"/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9280" name="Line 102"/>
              <p:cNvSpPr>
                <a:spLocks noChangeShapeType="1"/>
              </p:cNvSpPr>
              <p:nvPr/>
            </p:nvSpPr>
            <p:spPr bwMode="auto">
              <a:xfrm>
                <a:off x="462" y="273"/>
                <a:ext cx="92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249" name="Line 164"/>
            <p:cNvSpPr>
              <a:spLocks noChangeShapeType="1"/>
            </p:cNvSpPr>
            <p:nvPr/>
          </p:nvSpPr>
          <p:spPr bwMode="auto">
            <a:xfrm>
              <a:off x="5760" y="1526"/>
              <a:ext cx="0" cy="21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0" name="Freeform 165"/>
            <p:cNvSpPr/>
            <p:nvPr/>
          </p:nvSpPr>
          <p:spPr bwMode="auto">
            <a:xfrm>
              <a:off x="217" y="393"/>
              <a:ext cx="294" cy="261"/>
            </a:xfrm>
            <a:custGeom>
              <a:avLst/>
              <a:gdLst>
                <a:gd name="T0" fmla="*/ 0 w 973"/>
                <a:gd name="T1" fmla="*/ 0 h 951"/>
                <a:gd name="T2" fmla="*/ 0 w 973"/>
                <a:gd name="T3" fmla="*/ 0 h 951"/>
                <a:gd name="T4" fmla="*/ 0 w 973"/>
                <a:gd name="T5" fmla="*/ 0 h 951"/>
                <a:gd name="T6" fmla="*/ 0 w 973"/>
                <a:gd name="T7" fmla="*/ 0 h 951"/>
                <a:gd name="T8" fmla="*/ 0 w 973"/>
                <a:gd name="T9" fmla="*/ 0 h 951"/>
                <a:gd name="T10" fmla="*/ 0 w 973"/>
                <a:gd name="T11" fmla="*/ 0 h 951"/>
                <a:gd name="T12" fmla="*/ 0 w 973"/>
                <a:gd name="T13" fmla="*/ 0 h 951"/>
                <a:gd name="T14" fmla="*/ 0 w 973"/>
                <a:gd name="T15" fmla="*/ 0 h 951"/>
                <a:gd name="T16" fmla="*/ 0 w 973"/>
                <a:gd name="T17" fmla="*/ 0 h 951"/>
                <a:gd name="T18" fmla="*/ 0 w 973"/>
                <a:gd name="T19" fmla="*/ 0 h 951"/>
                <a:gd name="T20" fmla="*/ 0 w 973"/>
                <a:gd name="T21" fmla="*/ 0 h 951"/>
                <a:gd name="T22" fmla="*/ 0 w 973"/>
                <a:gd name="T23" fmla="*/ 0 h 951"/>
                <a:gd name="T24" fmla="*/ 0 w 973"/>
                <a:gd name="T25" fmla="*/ 0 h 951"/>
                <a:gd name="T26" fmla="*/ 0 w 973"/>
                <a:gd name="T27" fmla="*/ 0 h 951"/>
                <a:gd name="T28" fmla="*/ 0 w 973"/>
                <a:gd name="T29" fmla="*/ 0 h 95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73"/>
                <a:gd name="T46" fmla="*/ 0 h 951"/>
                <a:gd name="T47" fmla="*/ 973 w 973"/>
                <a:gd name="T48" fmla="*/ 951 h 95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73" h="951">
                  <a:moveTo>
                    <a:pt x="49" y="225"/>
                  </a:moveTo>
                  <a:cubicBezTo>
                    <a:pt x="79" y="181"/>
                    <a:pt x="187" y="209"/>
                    <a:pt x="247" y="173"/>
                  </a:cubicBezTo>
                  <a:cubicBezTo>
                    <a:pt x="307" y="137"/>
                    <a:pt x="350" y="20"/>
                    <a:pt x="410" y="10"/>
                  </a:cubicBezTo>
                  <a:cubicBezTo>
                    <a:pt x="470" y="0"/>
                    <a:pt x="541" y="93"/>
                    <a:pt x="608" y="113"/>
                  </a:cubicBezTo>
                  <a:cubicBezTo>
                    <a:pt x="675" y="133"/>
                    <a:pt x="772" y="90"/>
                    <a:pt x="814" y="130"/>
                  </a:cubicBezTo>
                  <a:cubicBezTo>
                    <a:pt x="856" y="170"/>
                    <a:pt x="831" y="294"/>
                    <a:pt x="857" y="354"/>
                  </a:cubicBezTo>
                  <a:cubicBezTo>
                    <a:pt x="883" y="414"/>
                    <a:pt x="973" y="444"/>
                    <a:pt x="969" y="491"/>
                  </a:cubicBezTo>
                  <a:cubicBezTo>
                    <a:pt x="965" y="538"/>
                    <a:pt x="861" y="581"/>
                    <a:pt x="832" y="638"/>
                  </a:cubicBezTo>
                  <a:cubicBezTo>
                    <a:pt x="803" y="695"/>
                    <a:pt x="841" y="795"/>
                    <a:pt x="797" y="835"/>
                  </a:cubicBezTo>
                  <a:cubicBezTo>
                    <a:pt x="753" y="875"/>
                    <a:pt x="638" y="865"/>
                    <a:pt x="565" y="881"/>
                  </a:cubicBezTo>
                  <a:cubicBezTo>
                    <a:pt x="492" y="897"/>
                    <a:pt x="418" y="951"/>
                    <a:pt x="359" y="930"/>
                  </a:cubicBezTo>
                  <a:cubicBezTo>
                    <a:pt x="300" y="909"/>
                    <a:pt x="269" y="804"/>
                    <a:pt x="213" y="758"/>
                  </a:cubicBezTo>
                  <a:cubicBezTo>
                    <a:pt x="157" y="712"/>
                    <a:pt x="48" y="708"/>
                    <a:pt x="24" y="655"/>
                  </a:cubicBezTo>
                  <a:cubicBezTo>
                    <a:pt x="0" y="602"/>
                    <a:pt x="62" y="512"/>
                    <a:pt x="66" y="440"/>
                  </a:cubicBezTo>
                  <a:cubicBezTo>
                    <a:pt x="70" y="368"/>
                    <a:pt x="19" y="269"/>
                    <a:pt x="49" y="225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tx2"/>
                </a:gs>
              </a:gsLst>
              <a:path path="rect">
                <a:fillToRect l="50000" t="50000" r="50000" b="50000"/>
              </a:path>
            </a:gradFill>
            <a:ln w="9525">
              <a:noFill/>
              <a:round/>
            </a:ln>
            <a:effectLst>
              <a:prstShdw prst="shdw17" dist="17961" dir="2700000">
                <a:srgbClr val="000000"/>
              </a:prst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1" name="Freeform 169"/>
            <p:cNvSpPr/>
            <p:nvPr/>
          </p:nvSpPr>
          <p:spPr bwMode="auto">
            <a:xfrm>
              <a:off x="217" y="1112"/>
              <a:ext cx="294" cy="261"/>
            </a:xfrm>
            <a:custGeom>
              <a:avLst/>
              <a:gdLst>
                <a:gd name="T0" fmla="*/ 0 w 973"/>
                <a:gd name="T1" fmla="*/ 0 h 951"/>
                <a:gd name="T2" fmla="*/ 0 w 973"/>
                <a:gd name="T3" fmla="*/ 0 h 951"/>
                <a:gd name="T4" fmla="*/ 0 w 973"/>
                <a:gd name="T5" fmla="*/ 0 h 951"/>
                <a:gd name="T6" fmla="*/ 0 w 973"/>
                <a:gd name="T7" fmla="*/ 0 h 951"/>
                <a:gd name="T8" fmla="*/ 0 w 973"/>
                <a:gd name="T9" fmla="*/ 0 h 951"/>
                <a:gd name="T10" fmla="*/ 0 w 973"/>
                <a:gd name="T11" fmla="*/ 0 h 951"/>
                <a:gd name="T12" fmla="*/ 0 w 973"/>
                <a:gd name="T13" fmla="*/ 0 h 951"/>
                <a:gd name="T14" fmla="*/ 0 w 973"/>
                <a:gd name="T15" fmla="*/ 0 h 951"/>
                <a:gd name="T16" fmla="*/ 0 w 973"/>
                <a:gd name="T17" fmla="*/ 0 h 951"/>
                <a:gd name="T18" fmla="*/ 0 w 973"/>
                <a:gd name="T19" fmla="*/ 0 h 951"/>
                <a:gd name="T20" fmla="*/ 0 w 973"/>
                <a:gd name="T21" fmla="*/ 0 h 951"/>
                <a:gd name="T22" fmla="*/ 0 w 973"/>
                <a:gd name="T23" fmla="*/ 0 h 951"/>
                <a:gd name="T24" fmla="*/ 0 w 973"/>
                <a:gd name="T25" fmla="*/ 0 h 951"/>
                <a:gd name="T26" fmla="*/ 0 w 973"/>
                <a:gd name="T27" fmla="*/ 0 h 951"/>
                <a:gd name="T28" fmla="*/ 0 w 973"/>
                <a:gd name="T29" fmla="*/ 0 h 95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73"/>
                <a:gd name="T46" fmla="*/ 0 h 951"/>
                <a:gd name="T47" fmla="*/ 973 w 973"/>
                <a:gd name="T48" fmla="*/ 951 h 95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73" h="951">
                  <a:moveTo>
                    <a:pt x="49" y="225"/>
                  </a:moveTo>
                  <a:cubicBezTo>
                    <a:pt x="79" y="181"/>
                    <a:pt x="187" y="209"/>
                    <a:pt x="247" y="173"/>
                  </a:cubicBezTo>
                  <a:cubicBezTo>
                    <a:pt x="307" y="137"/>
                    <a:pt x="350" y="20"/>
                    <a:pt x="410" y="10"/>
                  </a:cubicBezTo>
                  <a:cubicBezTo>
                    <a:pt x="470" y="0"/>
                    <a:pt x="541" y="93"/>
                    <a:pt x="608" y="113"/>
                  </a:cubicBezTo>
                  <a:cubicBezTo>
                    <a:pt x="675" y="133"/>
                    <a:pt x="772" y="90"/>
                    <a:pt x="814" y="130"/>
                  </a:cubicBezTo>
                  <a:cubicBezTo>
                    <a:pt x="856" y="170"/>
                    <a:pt x="831" y="294"/>
                    <a:pt x="857" y="354"/>
                  </a:cubicBezTo>
                  <a:cubicBezTo>
                    <a:pt x="883" y="414"/>
                    <a:pt x="973" y="444"/>
                    <a:pt x="969" y="491"/>
                  </a:cubicBezTo>
                  <a:cubicBezTo>
                    <a:pt x="965" y="538"/>
                    <a:pt x="861" y="581"/>
                    <a:pt x="832" y="638"/>
                  </a:cubicBezTo>
                  <a:cubicBezTo>
                    <a:pt x="803" y="695"/>
                    <a:pt x="841" y="795"/>
                    <a:pt x="797" y="835"/>
                  </a:cubicBezTo>
                  <a:cubicBezTo>
                    <a:pt x="753" y="875"/>
                    <a:pt x="638" y="865"/>
                    <a:pt x="565" y="881"/>
                  </a:cubicBezTo>
                  <a:cubicBezTo>
                    <a:pt x="492" y="897"/>
                    <a:pt x="418" y="951"/>
                    <a:pt x="359" y="930"/>
                  </a:cubicBezTo>
                  <a:cubicBezTo>
                    <a:pt x="300" y="909"/>
                    <a:pt x="269" y="804"/>
                    <a:pt x="213" y="758"/>
                  </a:cubicBezTo>
                  <a:cubicBezTo>
                    <a:pt x="157" y="712"/>
                    <a:pt x="48" y="708"/>
                    <a:pt x="24" y="655"/>
                  </a:cubicBezTo>
                  <a:cubicBezTo>
                    <a:pt x="0" y="602"/>
                    <a:pt x="62" y="512"/>
                    <a:pt x="66" y="440"/>
                  </a:cubicBezTo>
                  <a:cubicBezTo>
                    <a:pt x="70" y="368"/>
                    <a:pt x="19" y="269"/>
                    <a:pt x="49" y="225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tx2"/>
                </a:gs>
              </a:gsLst>
              <a:path path="rect">
                <a:fillToRect l="50000" t="50000" r="50000" b="50000"/>
              </a:path>
            </a:gradFill>
            <a:ln w="9525">
              <a:noFill/>
              <a:round/>
            </a:ln>
            <a:effectLst>
              <a:prstShdw prst="shdw17" dist="17961" dir="2700000">
                <a:srgbClr val="000000"/>
              </a:prstShdw>
            </a:effec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252" name="Group 176"/>
            <p:cNvGrpSpPr/>
            <p:nvPr/>
          </p:nvGrpSpPr>
          <p:grpSpPr bwMode="auto">
            <a:xfrm>
              <a:off x="494" y="1298"/>
              <a:ext cx="2444" cy="1135"/>
              <a:chOff x="0" y="0"/>
              <a:chExt cx="2444" cy="1135"/>
            </a:xfrm>
          </p:grpSpPr>
          <p:pic>
            <p:nvPicPr>
              <p:cNvPr id="9256" name="WordArt 43"/>
              <p:cNvPicPr>
                <a:picLocks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-41" y="-50"/>
                <a:ext cx="1114" cy="9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9257" name="Group 80"/>
              <p:cNvGrpSpPr/>
              <p:nvPr/>
            </p:nvGrpSpPr>
            <p:grpSpPr bwMode="auto">
              <a:xfrm>
                <a:off x="216" y="182"/>
                <a:ext cx="554" cy="560"/>
                <a:chOff x="0" y="0"/>
                <a:chExt cx="554" cy="560"/>
              </a:xfrm>
            </p:grpSpPr>
            <p:sp>
              <p:nvSpPr>
                <p:cNvPr id="9273" name="Oval 3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54" cy="56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chemeClr val="tx1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</a:ln>
                <a:effectLst>
                  <a:prstShdw prst="shdw17" dist="17961" dir="13500000">
                    <a:srgbClr val="000000"/>
                  </a:prstShdw>
                </a:effectLst>
              </p:spPr>
              <p:txBody>
                <a:bodyPr wrap="none" anchor="ctr"/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74" name="Rectangle 78"/>
                <p:cNvSpPr>
                  <a:spLocks noChangeArrowheads="1"/>
                </p:cNvSpPr>
                <p:nvPr/>
              </p:nvSpPr>
              <p:spPr bwMode="auto">
                <a:xfrm>
                  <a:off x="16" y="242"/>
                  <a:ext cx="506" cy="68"/>
                </a:xfrm>
                <a:prstGeom prst="rect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chemeClr val="tx1"/>
                    </a:gs>
                  </a:gsLst>
                  <a:path path="shape">
                    <a:fillToRect l="50000" t="50000" r="50000" b="50000"/>
                  </a:path>
                </a:gradFill>
                <a:ln w="2857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75" name="Oval 34"/>
                <p:cNvSpPr>
                  <a:spLocks noChangeArrowheads="1"/>
                </p:cNvSpPr>
                <p:nvPr/>
              </p:nvSpPr>
              <p:spPr bwMode="auto">
                <a:xfrm>
                  <a:off x="117" y="103"/>
                  <a:ext cx="340" cy="34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969696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</a:ln>
                <a:effectLst>
                  <a:prstShdw prst="shdw17" dist="17961" dir="13500000">
                    <a:srgbClr val="000000"/>
                  </a:prstShdw>
                </a:effectLst>
              </p:spPr>
              <p:txBody>
                <a:bodyPr wrap="none" anchor="ctr"/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76" name="Line 79"/>
                <p:cNvSpPr>
                  <a:spLocks noChangeShapeType="1"/>
                </p:cNvSpPr>
                <p:nvPr/>
              </p:nvSpPr>
              <p:spPr bwMode="auto">
                <a:xfrm>
                  <a:off x="462" y="273"/>
                  <a:ext cx="92" cy="0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258" name="Rectangle 89"/>
              <p:cNvSpPr>
                <a:spLocks noChangeArrowheads="1"/>
              </p:cNvSpPr>
              <p:nvPr/>
            </p:nvSpPr>
            <p:spPr bwMode="auto">
              <a:xfrm rot="7591731">
                <a:off x="1661" y="515"/>
                <a:ext cx="506" cy="68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tx1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9259" name="Text Box 93"/>
              <p:cNvSpPr txBox="1">
                <a:spLocks noChangeArrowheads="1"/>
              </p:cNvSpPr>
              <p:nvPr/>
            </p:nvSpPr>
            <p:spPr bwMode="auto">
              <a:xfrm>
                <a:off x="137" y="837"/>
                <a:ext cx="601" cy="25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zh-CN" altLang="en-US" sz="2000"/>
                  <a:t>倍率</a:t>
                </a:r>
                <a:r>
                  <a:rPr lang="en-US" altLang="zh-CN" sz="2000" i="1"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2000" baseline="-25000"/>
                  <a:t>1</a:t>
                </a:r>
                <a:endParaRPr lang="en-US" altLang="zh-CN" sz="2000" baseline="-25000"/>
              </a:p>
            </p:txBody>
          </p:sp>
          <p:grpSp>
            <p:nvGrpSpPr>
              <p:cNvPr id="9260" name="Group 82"/>
              <p:cNvGrpSpPr/>
              <p:nvPr/>
            </p:nvGrpSpPr>
            <p:grpSpPr bwMode="auto">
              <a:xfrm>
                <a:off x="956" y="182"/>
                <a:ext cx="554" cy="560"/>
                <a:chOff x="0" y="0"/>
                <a:chExt cx="554" cy="560"/>
              </a:xfrm>
            </p:grpSpPr>
            <p:sp>
              <p:nvSpPr>
                <p:cNvPr id="9269" name="Oval 8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54" cy="56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chemeClr val="tx1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</a:ln>
                <a:effectLst>
                  <a:prstShdw prst="shdw17" dist="17961" dir="13500000">
                    <a:srgbClr val="000000"/>
                  </a:prstShdw>
                </a:effectLst>
              </p:spPr>
              <p:txBody>
                <a:bodyPr wrap="none" anchor="ctr"/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70" name="Rectangle 84"/>
                <p:cNvSpPr>
                  <a:spLocks noChangeArrowheads="1"/>
                </p:cNvSpPr>
                <p:nvPr/>
              </p:nvSpPr>
              <p:spPr bwMode="auto">
                <a:xfrm>
                  <a:off x="16" y="242"/>
                  <a:ext cx="506" cy="68"/>
                </a:xfrm>
                <a:prstGeom prst="rect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chemeClr val="tx1"/>
                    </a:gs>
                  </a:gsLst>
                  <a:path path="shape">
                    <a:fillToRect l="50000" t="50000" r="50000" b="50000"/>
                  </a:path>
                </a:gradFill>
                <a:ln w="2857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71" name="Oval 85"/>
                <p:cNvSpPr>
                  <a:spLocks noChangeArrowheads="1"/>
                </p:cNvSpPr>
                <p:nvPr/>
              </p:nvSpPr>
              <p:spPr bwMode="auto">
                <a:xfrm>
                  <a:off x="117" y="103"/>
                  <a:ext cx="340" cy="34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969696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</a:ln>
                <a:effectLst>
                  <a:prstShdw prst="shdw17" dist="17961" dir="13500000">
                    <a:srgbClr val="000000"/>
                  </a:prstShdw>
                </a:effectLst>
              </p:spPr>
              <p:txBody>
                <a:bodyPr wrap="none" anchor="ctr"/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72" name="Line 86"/>
                <p:cNvSpPr>
                  <a:spLocks noChangeShapeType="1"/>
                </p:cNvSpPr>
                <p:nvPr/>
              </p:nvSpPr>
              <p:spPr bwMode="auto">
                <a:xfrm>
                  <a:off x="462" y="273"/>
                  <a:ext cx="92" cy="0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261" name="Text Box 92"/>
              <p:cNvSpPr txBox="1">
                <a:spLocks noChangeArrowheads="1"/>
              </p:cNvSpPr>
              <p:nvPr/>
            </p:nvSpPr>
            <p:spPr bwMode="auto">
              <a:xfrm>
                <a:off x="1024" y="798"/>
                <a:ext cx="436" cy="25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zh-CN" altLang="en-US" sz="2000"/>
                  <a:t>调零</a:t>
                </a:r>
                <a:endParaRPr lang="zh-CN" altLang="en-US" sz="2000"/>
              </a:p>
            </p:txBody>
          </p:sp>
          <p:sp>
            <p:nvSpPr>
              <p:cNvPr id="9262" name="Arc 95"/>
              <p:cNvSpPr/>
              <p:nvPr/>
            </p:nvSpPr>
            <p:spPr bwMode="auto">
              <a:xfrm rot="10800000">
                <a:off x="1007" y="678"/>
                <a:ext cx="453" cy="113"/>
              </a:xfrm>
              <a:custGeom>
                <a:avLst/>
                <a:gdLst>
                  <a:gd name="T0" fmla="*/ 0 w 43200"/>
                  <a:gd name="T1" fmla="*/ 0 h 21945"/>
                  <a:gd name="T2" fmla="*/ 0 w 43200"/>
                  <a:gd name="T3" fmla="*/ 0 h 21945"/>
                  <a:gd name="T4" fmla="*/ 0 w 43200"/>
                  <a:gd name="T5" fmla="*/ 0 h 21945"/>
                  <a:gd name="T6" fmla="*/ 0 w 43200"/>
                  <a:gd name="T7" fmla="*/ 0 h 21945"/>
                  <a:gd name="T8" fmla="*/ 0 w 43200"/>
                  <a:gd name="T9" fmla="*/ 0 h 21945"/>
                  <a:gd name="T10" fmla="*/ 0 w 43200"/>
                  <a:gd name="T11" fmla="*/ 0 h 21945"/>
                  <a:gd name="T12" fmla="*/ 0 w 43200"/>
                  <a:gd name="T13" fmla="*/ 0 h 21945"/>
                  <a:gd name="T14" fmla="*/ 0 w 43200"/>
                  <a:gd name="T15" fmla="*/ 0 h 21945"/>
                  <a:gd name="T16" fmla="*/ 0 w 43200"/>
                  <a:gd name="T17" fmla="*/ 0 h 2194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200"/>
                  <a:gd name="T28" fmla="*/ 0 h 21945"/>
                  <a:gd name="T29" fmla="*/ 43200 w 43200"/>
                  <a:gd name="T30" fmla="*/ 21945 h 2194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200" h="21945" fill="none" extrusionOk="0">
                    <a:moveTo>
                      <a:pt x="2" y="21945"/>
                    </a:moveTo>
                    <a:cubicBezTo>
                      <a:pt x="0" y="21830"/>
                      <a:pt x="0" y="2171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-1"/>
                      <a:pt x="43199" y="9670"/>
                      <a:pt x="43200" y="21599"/>
                    </a:cubicBezTo>
                  </a:path>
                  <a:path w="43200" h="21945" stroke="0" extrusionOk="0">
                    <a:moveTo>
                      <a:pt x="2" y="21945"/>
                    </a:moveTo>
                    <a:cubicBezTo>
                      <a:pt x="0" y="21830"/>
                      <a:pt x="0" y="2171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-1"/>
                      <a:pt x="43199" y="9670"/>
                      <a:pt x="43200" y="21599"/>
                    </a:cubicBezTo>
                    <a:lnTo>
                      <a:pt x="21600" y="21600"/>
                    </a:lnTo>
                    <a:lnTo>
                      <a:pt x="2" y="21945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miter lim="800000"/>
                <a:headEnd type="stealth" w="lg" len="lg"/>
                <a:tailEnd type="stealth" w="lg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9263" name="Group 171"/>
              <p:cNvGrpSpPr/>
              <p:nvPr/>
            </p:nvGrpSpPr>
            <p:grpSpPr bwMode="auto">
              <a:xfrm>
                <a:off x="1413" y="46"/>
                <a:ext cx="1031" cy="872"/>
                <a:chOff x="0" y="0"/>
                <a:chExt cx="1031" cy="872"/>
              </a:xfrm>
            </p:grpSpPr>
            <p:sp>
              <p:nvSpPr>
                <p:cNvPr id="9266" name="Oval 88"/>
                <p:cNvSpPr>
                  <a:spLocks noChangeArrowheads="1"/>
                </p:cNvSpPr>
                <p:nvPr/>
              </p:nvSpPr>
              <p:spPr bwMode="auto">
                <a:xfrm>
                  <a:off x="232" y="137"/>
                  <a:ext cx="554" cy="56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chemeClr val="tx1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</a:ln>
                <a:effectLst>
                  <a:prstShdw prst="shdw17" dist="17961" dir="13500000">
                    <a:srgbClr val="000000"/>
                  </a:prstShdw>
                </a:effectLst>
              </p:spPr>
              <p:txBody>
                <a:bodyPr wrap="none" anchor="ctr"/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67" name="Oval 90"/>
                <p:cNvSpPr>
                  <a:spLocks noChangeArrowheads="1"/>
                </p:cNvSpPr>
                <p:nvPr/>
              </p:nvSpPr>
              <p:spPr bwMode="auto">
                <a:xfrm>
                  <a:off x="349" y="240"/>
                  <a:ext cx="340" cy="34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969696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</a:ln>
                <a:effectLst>
                  <a:prstShdw prst="shdw17" dist="17961" dir="13500000">
                    <a:srgbClr val="000000"/>
                  </a:prstShdw>
                </a:effectLst>
              </p:spPr>
              <p:txBody>
                <a:bodyPr wrap="none" anchor="ctr"/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68" name="WordArt 96"/>
                <p:cNvSpPr>
                  <a:spLocks noChangeArrowheads="1" noChangeShapeType="1" noTextEdit="1"/>
                </p:cNvSpPr>
                <p:nvPr/>
              </p:nvSpPr>
              <p:spPr bwMode="auto">
                <a:xfrm rot="-312158">
                  <a:off x="0" y="0"/>
                  <a:ext cx="1031" cy="872"/>
                </a:xfrm>
                <a:prstGeom prst="rect">
                  <a:avLst/>
                </a:prstGeom>
              </p:spPr>
              <p:txBody>
                <a:bodyPr wrap="none" fromWordArt="1">
                  <a:prstTxWarp prst="textArchDownPour">
                    <a:avLst>
                      <a:gd name="adj1" fmla="val 2167859"/>
                      <a:gd name="adj2" fmla="val 75259"/>
                    </a:avLst>
                  </a:prstTxWarp>
                </a:bodyPr>
                <a:lstStyle/>
                <a:p>
                  <a:pPr algn="dist"/>
                  <a:r>
                    <a:rPr lang="zh-CN" altLang="en-US" sz="1400" kern="10" normalizeH="1">
                      <a:ln w="9525">
                        <a:solidFill>
                          <a:srgbClr val="000000"/>
                        </a:solidFill>
                        <a:round/>
                      </a:ln>
                      <a:solidFill>
                        <a:srgbClr val="000000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测量   输出</a:t>
                  </a:r>
                  <a:endParaRPr lang="zh-CN" altLang="en-US" sz="1400" kern="10" normalizeH="1">
                    <a:ln w="9525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9264" name="Freeform 97"/>
              <p:cNvSpPr/>
              <p:nvPr/>
            </p:nvSpPr>
            <p:spPr bwMode="auto">
              <a:xfrm>
                <a:off x="1760" y="686"/>
                <a:ext cx="58" cy="67"/>
              </a:xfrm>
              <a:custGeom>
                <a:avLst/>
                <a:gdLst>
                  <a:gd name="T0" fmla="*/ 58 w 58"/>
                  <a:gd name="T1" fmla="*/ 0 h 67"/>
                  <a:gd name="T2" fmla="*/ 0 w 58"/>
                  <a:gd name="T3" fmla="*/ 67 h 67"/>
                  <a:gd name="T4" fmla="*/ 0 60000 65536"/>
                  <a:gd name="T5" fmla="*/ 0 60000 65536"/>
                  <a:gd name="T6" fmla="*/ 0 w 58"/>
                  <a:gd name="T7" fmla="*/ 0 h 67"/>
                  <a:gd name="T8" fmla="*/ 58 w 58"/>
                  <a:gd name="T9" fmla="*/ 67 h 6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8" h="67">
                    <a:moveTo>
                      <a:pt x="58" y="0"/>
                    </a:moveTo>
                    <a:lnTo>
                      <a:pt x="0" y="67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65" name="Text Box 173"/>
              <p:cNvSpPr txBox="1">
                <a:spLocks noChangeArrowheads="1"/>
              </p:cNvSpPr>
              <p:nvPr/>
            </p:nvSpPr>
            <p:spPr bwMode="auto">
              <a:xfrm>
                <a:off x="1834" y="885"/>
                <a:ext cx="281" cy="25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zh-CN" sz="2000" i="1"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2000" baseline="-25000"/>
                  <a:t>3</a:t>
                </a:r>
                <a:endParaRPr lang="en-US" altLang="zh-CN" sz="2000" baseline="-25000"/>
              </a:p>
            </p:txBody>
          </p:sp>
        </p:grpSp>
        <p:sp>
          <p:nvSpPr>
            <p:cNvPr id="9253" name="Text Box 178"/>
            <p:cNvSpPr txBox="1">
              <a:spLocks noChangeArrowheads="1"/>
            </p:cNvSpPr>
            <p:nvPr/>
          </p:nvSpPr>
          <p:spPr bwMode="auto">
            <a:xfrm>
              <a:off x="750" y="93"/>
              <a:ext cx="2188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>
                  <a:solidFill>
                    <a:srgbClr val="FF3300"/>
                  </a:solidFill>
                </a:rPr>
                <a:t>UJ33a</a:t>
              </a:r>
              <a:r>
                <a:rPr lang="zh-CN" altLang="en-US" sz="2000"/>
                <a:t>型携带式直流电位差计</a:t>
              </a:r>
              <a:endParaRPr lang="zh-CN" altLang="en-US" sz="2000"/>
            </a:p>
          </p:txBody>
        </p:sp>
        <p:sp>
          <p:nvSpPr>
            <p:cNvPr id="9254" name="Rectangle 179"/>
            <p:cNvSpPr>
              <a:spLocks noChangeArrowheads="1"/>
            </p:cNvSpPr>
            <p:nvPr/>
          </p:nvSpPr>
          <p:spPr bwMode="auto">
            <a:xfrm>
              <a:off x="511" y="420"/>
              <a:ext cx="209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>
                  <a:solidFill>
                    <a:srgbClr val="FF3300"/>
                  </a:solidFill>
                </a:rPr>
                <a:t>+</a:t>
              </a:r>
              <a:endParaRPr lang="en-US" altLang="zh-CN" sz="2000">
                <a:solidFill>
                  <a:srgbClr val="FF3300"/>
                </a:solidFill>
              </a:endParaRPr>
            </a:p>
          </p:txBody>
        </p:sp>
        <p:sp>
          <p:nvSpPr>
            <p:cNvPr id="9255" name="Rectangle 180"/>
            <p:cNvSpPr>
              <a:spLocks noChangeArrowheads="1"/>
            </p:cNvSpPr>
            <p:nvPr/>
          </p:nvSpPr>
          <p:spPr bwMode="auto">
            <a:xfrm>
              <a:off x="471" y="1057"/>
              <a:ext cx="235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>
                  <a:solidFill>
                    <a:srgbClr val="FF3300"/>
                  </a:solidFill>
                </a:rPr>
                <a:t> </a:t>
              </a:r>
              <a:r>
                <a:rPr lang="en-US" altLang="zh-CN">
                  <a:latin typeface="Times New Roman" panose="02020603050405020304" pitchFamily="18" charset="0"/>
                </a:rPr>
                <a:t>-</a:t>
              </a:r>
              <a:endParaRPr lang="en-US" altLang="zh-CN">
                <a:latin typeface="Times New Roman" panose="02020603050405020304" pitchFamily="18" charset="0"/>
              </a:endParaRPr>
            </a:p>
          </p:txBody>
        </p:sp>
      </p:grpSp>
      <p:sp>
        <p:nvSpPr>
          <p:cNvPr id="8268" name="Text Box 185"/>
          <p:cNvSpPr txBox="1">
            <a:spLocks noChangeArrowheads="1"/>
          </p:cNvSpPr>
          <p:nvPr/>
        </p:nvSpPr>
        <p:spPr bwMode="auto">
          <a:xfrm>
            <a:off x="5729288" y="161925"/>
            <a:ext cx="3074987" cy="6000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330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anose="02010600040101010101" pitchFamily="2" charset="-122"/>
              </a:rPr>
              <a:t>三、 实验仪器  </a:t>
            </a:r>
            <a:endParaRPr lang="zh-CN" altLang="en-US" sz="3300" smtClean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323850" y="1268413"/>
          <a:ext cx="7704137" cy="468153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203318"/>
                <a:gridCol w="1187903"/>
                <a:gridCol w="1232337"/>
                <a:gridCol w="1305785"/>
                <a:gridCol w="1305785"/>
                <a:gridCol w="1469009"/>
              </a:tblGrid>
              <a:tr h="354108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被</a:t>
                      </a:r>
                      <a:r>
                        <a:rPr lang="zh-CN" sz="1600" kern="100" dirty="0" smtClean="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校</a:t>
                      </a:r>
                      <a:r>
                        <a:rPr lang="zh-CN" sz="1600" kern="100" dirty="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刻度值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校准值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808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上行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下行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平均值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 vMerge="1">
                  <a:tcPr/>
                </a:tc>
              </a:tr>
              <a:tr h="244503">
                <a:tc vMerge="1"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电压（</a:t>
                      </a:r>
                      <a:r>
                        <a:rPr lang="en-US" sz="1600" kern="100" dirty="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mv</a:t>
                      </a:r>
                      <a:r>
                        <a:rPr lang="zh-CN" sz="1600" kern="100" dirty="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）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电压（</a:t>
                      </a: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mv</a:t>
                      </a:r>
                      <a:r>
                        <a:rPr lang="zh-CN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）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电压</a:t>
                      </a: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 </a:t>
                      </a:r>
                      <a:r>
                        <a:rPr lang="zh-CN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（</a:t>
                      </a: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mv</a:t>
                      </a:r>
                      <a:r>
                        <a:rPr lang="zh-CN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）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电流</a:t>
                      </a:r>
                      <a:r>
                        <a:rPr lang="en-US" sz="1600" kern="100" dirty="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 </a:t>
                      </a:r>
                      <a:r>
                        <a:rPr lang="zh-CN" sz="1600" kern="100" dirty="0" smtClean="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（</a:t>
                      </a:r>
                      <a:r>
                        <a:rPr lang="en-US" altLang="zh-CN" sz="1600" kern="100" dirty="0" smtClean="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µA</a:t>
                      </a:r>
                      <a:r>
                        <a:rPr lang="en-US" sz="1600" kern="100" dirty="0" smtClean="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 </a:t>
                      </a:r>
                      <a:r>
                        <a:rPr lang="zh-CN" sz="1600" kern="100" dirty="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）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/>
                </a:tc>
              </a:tr>
              <a:tr h="3305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1999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682" marR="586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334" name="对象 9"/>
          <p:cNvGraphicFramePr>
            <a:graphicFrameLocks noChangeAspect="1"/>
          </p:cNvGraphicFramePr>
          <p:nvPr/>
        </p:nvGraphicFramePr>
        <p:xfrm>
          <a:off x="611188" y="1830388"/>
          <a:ext cx="6477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0" imgH="4572000" progId="Equation.DSMT4">
                  <p:embed/>
                </p:oleObj>
              </mc:Choice>
              <mc:Fallback>
                <p:oleObj name="" r:id="rId1" imgW="9144000" imgH="4572000" progId="Equation.DSMT4">
                  <p:embed/>
                  <p:pic>
                    <p:nvPicPr>
                      <p:cNvPr id="0" name="对象 9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11188" y="1830388"/>
                        <a:ext cx="647700" cy="3238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35" name="对象 10"/>
          <p:cNvGraphicFramePr>
            <a:graphicFrameLocks noChangeAspect="1"/>
          </p:cNvGraphicFramePr>
          <p:nvPr/>
        </p:nvGraphicFramePr>
        <p:xfrm>
          <a:off x="6591300" y="1616075"/>
          <a:ext cx="1293813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3" imgW="23164800" imgH="5486400" progId="Equation.DSMT4">
                  <p:embed/>
                </p:oleObj>
              </mc:Choice>
              <mc:Fallback>
                <p:oleObj name="" r:id="rId3" imgW="23164800" imgH="5486400" progId="Equation.DSMT4">
                  <p:embed/>
                  <p:pic>
                    <p:nvPicPr>
                      <p:cNvPr id="0" name="对象 10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91300" y="1616075"/>
                        <a:ext cx="1293813" cy="3079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36" name="对象 11"/>
          <p:cNvGraphicFramePr>
            <a:graphicFrameLocks noChangeAspect="1"/>
          </p:cNvGraphicFramePr>
          <p:nvPr/>
        </p:nvGraphicFramePr>
        <p:xfrm>
          <a:off x="4384675" y="1924050"/>
          <a:ext cx="258763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5" imgW="3657600" imgH="4572000" progId="Equation.DSMT4">
                  <p:embed/>
                </p:oleObj>
              </mc:Choice>
              <mc:Fallback>
                <p:oleObj name="" r:id="rId5" imgW="3657600" imgH="4572000" progId="Equation.DSMT4">
                  <p:embed/>
                  <p:pic>
                    <p:nvPicPr>
                      <p:cNvPr id="0" name="对象 11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84675" y="1924050"/>
                        <a:ext cx="258763" cy="3238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37" name="对象 12"/>
          <p:cNvGraphicFramePr>
            <a:graphicFrameLocks noChangeAspect="1"/>
          </p:cNvGraphicFramePr>
          <p:nvPr/>
        </p:nvGraphicFramePr>
        <p:xfrm>
          <a:off x="5724525" y="1924050"/>
          <a:ext cx="24288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7" imgW="3352800" imgH="4267200" progId="Equation.DSMT4">
                  <p:embed/>
                </p:oleObj>
              </mc:Choice>
              <mc:Fallback>
                <p:oleObj name="" r:id="rId7" imgW="3352800" imgH="4267200" progId="Equation.DSMT4">
                  <p:embed/>
                  <p:pic>
                    <p:nvPicPr>
                      <p:cNvPr id="0" name="对象 12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24525" y="1924050"/>
                        <a:ext cx="242888" cy="3079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8" name="Rectangle 3"/>
          <p:cNvSpPr>
            <a:spLocks noChangeArrowheads="1"/>
          </p:cNvSpPr>
          <p:nvPr/>
        </p:nvSpPr>
        <p:spPr bwMode="auto">
          <a:xfrm>
            <a:off x="454025" y="120650"/>
            <a:ext cx="3600450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eaLnBrk="1" hangingPunct="1"/>
            <a:r>
              <a:rPr lang="zh-CN" altLang="en-US" sz="4000">
                <a:solidFill>
                  <a:srgbClr val="FF33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四、实验内容 </a:t>
            </a:r>
            <a:endParaRPr lang="zh-CN" altLang="en-US" sz="4000">
              <a:solidFill>
                <a:srgbClr val="FF33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ChangeArrowheads="1"/>
          </p:cNvSpPr>
          <p:nvPr/>
        </p:nvSpPr>
        <p:spPr bwMode="auto">
          <a:xfrm>
            <a:off x="454025" y="123825"/>
            <a:ext cx="3600450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eaLnBrk="1" hangingPunct="1"/>
            <a:r>
              <a:rPr lang="zh-CN" altLang="en-US" sz="4000">
                <a:solidFill>
                  <a:srgbClr val="FF33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五、报告要求 </a:t>
            </a:r>
            <a:endParaRPr lang="zh-CN" altLang="en-US" sz="4000">
              <a:solidFill>
                <a:srgbClr val="FF33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395288" y="906463"/>
            <a:ext cx="42513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eaLnBrk="1" hangingPunct="1"/>
            <a:r>
              <a:rPr lang="zh-CN" altLang="en-US" sz="2400">
                <a:solidFill>
                  <a:srgbClr val="0000FF"/>
                </a:solidFill>
                <a:latin typeface="华文中宋" panose="02010600040101010101" pitchFamily="2" charset="-122"/>
              </a:rPr>
              <a:t>１、</a:t>
            </a:r>
            <a:r>
              <a:rPr lang="zh-CN" altLang="en-US" sz="2400">
                <a:solidFill>
                  <a:srgbClr val="0000FF"/>
                </a:solidFill>
              </a:rPr>
              <a:t>完成上表</a:t>
            </a:r>
            <a:endParaRPr lang="en-US" altLang="zh-CN" sz="2400">
              <a:solidFill>
                <a:srgbClr val="0000FF"/>
              </a:solidFill>
            </a:endParaRP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461963" y="1363663"/>
            <a:ext cx="42513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altLang="zh-CN" sz="2400">
                <a:solidFill>
                  <a:srgbClr val="0000FF"/>
                </a:solidFill>
                <a:latin typeface="华文中宋" panose="02010600040101010101" pitchFamily="2" charset="-122"/>
              </a:rPr>
              <a:t>2</a:t>
            </a:r>
            <a:r>
              <a:rPr lang="zh-CN" altLang="en-US" sz="2400">
                <a:solidFill>
                  <a:srgbClr val="0000FF"/>
                </a:solidFill>
                <a:latin typeface="华文中宋" panose="02010600040101010101" pitchFamily="2" charset="-122"/>
              </a:rPr>
              <a:t>、</a:t>
            </a:r>
            <a:r>
              <a:rPr lang="zh-CN" altLang="en-US" sz="2400">
                <a:solidFill>
                  <a:srgbClr val="0000FF"/>
                </a:solidFill>
              </a:rPr>
              <a:t>作出校准曲线</a:t>
            </a:r>
            <a:endParaRPr lang="zh-CN" altLang="en-US" sz="2400">
              <a:solidFill>
                <a:srgbClr val="0000FF"/>
              </a:solidFill>
            </a:endParaRPr>
          </a:p>
        </p:txBody>
      </p:sp>
      <p:graphicFrame>
        <p:nvGraphicFramePr>
          <p:cNvPr id="11269" name="Object 470"/>
          <p:cNvGraphicFramePr>
            <a:graphicFrameLocks noChangeAspect="1"/>
          </p:cNvGraphicFramePr>
          <p:nvPr/>
        </p:nvGraphicFramePr>
        <p:xfrm>
          <a:off x="4932363" y="981075"/>
          <a:ext cx="3370262" cy="316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4425315" imgH="4436745" progId="Excel.Chart.8">
                  <p:embed/>
                </p:oleObj>
              </mc:Choice>
              <mc:Fallback>
                <p:oleObj name="" r:id="rId1" imgW="4425315" imgH="4436745" progId="Excel.Chart.8">
                  <p:embed/>
                  <p:pic>
                    <p:nvPicPr>
                      <p:cNvPr id="0" name="Object 470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32363" y="981075"/>
                        <a:ext cx="3370262" cy="31686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5292725" y="3789363"/>
            <a:ext cx="693738" cy="2762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图</a:t>
            </a:r>
            <a:r>
              <a:rPr lang="en-US" altLang="zh-CN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endParaRPr lang="zh-CN" altLang="en-US" sz="12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271" name="Rectangle 6"/>
          <p:cNvSpPr>
            <a:spLocks noChangeArrowheads="1"/>
          </p:cNvSpPr>
          <p:nvPr/>
        </p:nvSpPr>
        <p:spPr bwMode="auto">
          <a:xfrm>
            <a:off x="441325" y="1849438"/>
            <a:ext cx="4483100" cy="12017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altLang="zh-CN" sz="2400">
                <a:solidFill>
                  <a:srgbClr val="0000FF"/>
                </a:solidFill>
                <a:latin typeface="华文中宋" panose="02010600040101010101" pitchFamily="2" charset="-122"/>
              </a:rPr>
              <a:t>3</a:t>
            </a:r>
            <a:r>
              <a:rPr lang="zh-CN" altLang="en-US" sz="2400">
                <a:solidFill>
                  <a:srgbClr val="0000FF"/>
                </a:solidFill>
                <a:latin typeface="华文中宋" panose="02010600040101010101" pitchFamily="2" charset="-122"/>
              </a:rPr>
              <a:t>、计算</a:t>
            </a:r>
            <a:r>
              <a:rPr lang="zh-CN" altLang="en-US" sz="2400">
                <a:solidFill>
                  <a:srgbClr val="0000FF"/>
                </a:solidFill>
              </a:rPr>
              <a:t>该微安表的等级，并说明该表是否可以使用（</a:t>
            </a:r>
            <a:r>
              <a:rPr lang="en-US" altLang="zh-CN" sz="2400" i="1">
                <a:solidFill>
                  <a:srgbClr val="0000FF"/>
                </a:solidFill>
              </a:rPr>
              <a:t>E</a:t>
            </a:r>
            <a:r>
              <a:rPr lang="en-US" altLang="zh-CN" sz="2400">
                <a:solidFill>
                  <a:srgbClr val="0000FF"/>
                </a:solidFill>
              </a:rPr>
              <a:t> </a:t>
            </a:r>
            <a:r>
              <a:rPr lang="zh-CN" altLang="en-US" sz="2400">
                <a:solidFill>
                  <a:srgbClr val="0000FF"/>
                </a:solidFill>
              </a:rPr>
              <a:t>小于等于</a:t>
            </a:r>
            <a:r>
              <a:rPr lang="en-US" altLang="zh-CN" sz="2400">
                <a:solidFill>
                  <a:srgbClr val="0000FF"/>
                </a:solidFill>
              </a:rPr>
              <a:t>0.5</a:t>
            </a:r>
            <a:r>
              <a:rPr lang="zh-CN" altLang="en-US" sz="2400">
                <a:solidFill>
                  <a:srgbClr val="0000FF"/>
                </a:solidFill>
              </a:rPr>
              <a:t>级）？</a:t>
            </a:r>
            <a:endParaRPr lang="zh-CN" altLang="en-US" sz="2400">
              <a:solidFill>
                <a:srgbClr val="0000FF"/>
              </a:solidFill>
            </a:endParaRP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477838" y="3074988"/>
            <a:ext cx="4410075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eaLnBrk="1" hangingPunct="1"/>
            <a:r>
              <a:rPr lang="zh-CN" altLang="en-US" sz="20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电表的等级：</a:t>
            </a:r>
            <a:r>
              <a:rPr lang="en-US" altLang="zh-CN" sz="20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0.1</a:t>
            </a:r>
            <a:r>
              <a:rPr lang="zh-CN" altLang="en-US" sz="20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0.2</a:t>
            </a:r>
            <a:r>
              <a:rPr lang="zh-CN" altLang="en-US" sz="20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0.5</a:t>
            </a:r>
            <a:r>
              <a:rPr lang="zh-CN" altLang="en-US" sz="20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1.0</a:t>
            </a:r>
            <a:r>
              <a:rPr lang="zh-CN" altLang="en-US" sz="20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1.5</a:t>
            </a:r>
            <a:r>
              <a:rPr lang="zh-CN" altLang="en-US" sz="20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2.5</a:t>
            </a:r>
            <a:r>
              <a:rPr lang="zh-CN" altLang="en-US" sz="20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5.0</a:t>
            </a:r>
            <a:r>
              <a:rPr lang="zh-CN" altLang="en-US" sz="20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（介于其间取大值）</a:t>
            </a:r>
            <a:endParaRPr lang="en-US" altLang="zh-CN" sz="2000">
              <a:solidFill>
                <a:srgbClr val="000066"/>
              </a:solidFill>
              <a:ea typeface="仿宋_GB2312" pitchFamily="1" charset="-122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788988" y="3927475"/>
            <a:ext cx="7754937" cy="895350"/>
            <a:chOff x="788635" y="4290529"/>
            <a:chExt cx="7755557" cy="894735"/>
          </a:xfrm>
        </p:grpSpPr>
        <p:graphicFrame>
          <p:nvGraphicFramePr>
            <p:cNvPr id="11276" name="Object 94"/>
            <p:cNvGraphicFramePr>
              <a:graphicFrameLocks noChangeAspect="1"/>
            </p:cNvGraphicFramePr>
            <p:nvPr/>
          </p:nvGraphicFramePr>
          <p:xfrm>
            <a:off x="788635" y="4290529"/>
            <a:ext cx="3788315" cy="8947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" name="公式" r:id="rId3" imgW="47853600" imgH="11277600" progId="Equation.3">
                    <p:embed/>
                  </p:oleObj>
                </mc:Choice>
                <mc:Fallback>
                  <p:oleObj name="公式" r:id="rId3" imgW="47853600" imgH="11277600" progId="Equation.3">
                    <p:embed/>
                    <p:pic>
                      <p:nvPicPr>
                        <p:cNvPr id="0" name="Object 9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88635" y="4290529"/>
                          <a:ext cx="3788315" cy="89473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7" name="Rectangle 474"/>
            <p:cNvSpPr>
              <a:spLocks noChangeArrowheads="1"/>
            </p:cNvSpPr>
            <p:nvPr/>
          </p:nvSpPr>
          <p:spPr bwMode="auto">
            <a:xfrm>
              <a:off x="4888179" y="4440395"/>
              <a:ext cx="3656013" cy="457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400">
                  <a:solidFill>
                    <a:srgbClr val="000066"/>
                  </a:solidFill>
                </a:rPr>
                <a:t>该电流表为</a:t>
              </a:r>
              <a:r>
                <a:rPr lang="en-US" altLang="zh-CN" sz="2400">
                  <a:solidFill>
                    <a:srgbClr val="000066"/>
                  </a:solidFill>
                </a:rPr>
                <a:t>0.5</a:t>
              </a:r>
              <a:r>
                <a:rPr lang="zh-CN" altLang="en-US" sz="2400">
                  <a:solidFill>
                    <a:srgbClr val="000066"/>
                  </a:solidFill>
                </a:rPr>
                <a:t>级，可用。</a:t>
              </a:r>
              <a:endParaRPr lang="zh-CN" altLang="en-US" sz="2400">
                <a:solidFill>
                  <a:srgbClr val="000066"/>
                </a:solidFill>
              </a:endParaRPr>
            </a:p>
          </p:txBody>
        </p:sp>
      </p:grp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462280" y="4717415"/>
            <a:ext cx="7400925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eaLnBrk="1" hangingPunct="1"/>
            <a:r>
              <a:rPr lang="en-US" altLang="zh-CN" sz="2400">
                <a:solidFill>
                  <a:srgbClr val="0000FF"/>
                </a:solidFill>
                <a:latin typeface="华文中宋" panose="02010600040101010101" pitchFamily="2" charset="-122"/>
              </a:rPr>
              <a:t>4</a:t>
            </a:r>
            <a:r>
              <a:rPr lang="zh-CN" altLang="en-US" sz="2400">
                <a:solidFill>
                  <a:srgbClr val="0000FF"/>
                </a:solidFill>
                <a:latin typeface="华文中宋" panose="02010600040101010101" pitchFamily="2" charset="-122"/>
              </a:rPr>
              <a:t>、</a:t>
            </a:r>
            <a:r>
              <a:rPr lang="zh-CN" altLang="en-US" sz="2400">
                <a:solidFill>
                  <a:srgbClr val="0000FF"/>
                </a:solidFill>
              </a:rPr>
              <a:t>实验结论与讨论（两部分都需要</a:t>
            </a:r>
            <a:r>
              <a:rPr lang="zh-CN" altLang="en-US" sz="2400">
                <a:solidFill>
                  <a:srgbClr val="0000FF"/>
                </a:solidFill>
              </a:rPr>
              <a:t>写）</a:t>
            </a:r>
            <a:endParaRPr lang="zh-CN" altLang="en-US" sz="2400">
              <a:solidFill>
                <a:srgbClr val="0000FF"/>
              </a:solidFill>
            </a:endParaRP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477838" y="5360829"/>
            <a:ext cx="8694737" cy="11988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altLang="zh-CN" sz="2400">
                <a:solidFill>
                  <a:srgbClr val="0000FF"/>
                </a:solidFill>
                <a:latin typeface="华文中宋" panose="02010600040101010101" pitchFamily="2" charset="-122"/>
              </a:rPr>
              <a:t>5</a:t>
            </a:r>
            <a:r>
              <a:rPr lang="zh-CN" altLang="en-US" sz="2400">
                <a:solidFill>
                  <a:srgbClr val="0000FF"/>
                </a:solidFill>
                <a:latin typeface="华文中宋" panose="02010600040101010101" pitchFamily="2" charset="-122"/>
              </a:rPr>
              <a:t>、思考题</a:t>
            </a:r>
            <a:r>
              <a:rPr lang="zh-CN" altLang="en-US" sz="2400">
                <a:solidFill>
                  <a:srgbClr val="0000FF"/>
                </a:solidFill>
              </a:rPr>
              <a:t>（</a:t>
            </a:r>
            <a:r>
              <a:rPr lang="en-US" altLang="zh-CN" sz="2400">
                <a:solidFill>
                  <a:srgbClr val="0000FF"/>
                </a:solidFill>
              </a:rPr>
              <a:t>P37 2,3</a:t>
            </a:r>
            <a:r>
              <a:rPr lang="zh-CN" altLang="en-US" sz="2400">
                <a:solidFill>
                  <a:srgbClr val="0000FF"/>
                </a:solidFill>
              </a:rPr>
              <a:t>）</a:t>
            </a:r>
            <a:endParaRPr lang="en-US" altLang="zh-CN" sz="2400">
              <a:solidFill>
                <a:srgbClr val="0000FF"/>
              </a:solidFill>
            </a:endParaRPr>
          </a:p>
          <a:p>
            <a:pPr marL="1200150" lvl="1" indent="-457200" eaLnBrk="1" hangingPunct="1">
              <a:buFont typeface="宋体" panose="02010600030101010101" pitchFamily="2" charset="-122"/>
              <a:buAutoNum type="circleNumDbPlain"/>
            </a:pPr>
            <a:r>
              <a:rPr lang="zh-CN" altLang="en-US" sz="2400">
                <a:solidFill>
                  <a:srgbClr val="0000FF"/>
                </a:solidFill>
              </a:rPr>
              <a:t>用电位差计测量电压或电动势的特点是什么？ </a:t>
            </a:r>
            <a:endParaRPr lang="zh-CN" altLang="en-US" sz="2400">
              <a:solidFill>
                <a:srgbClr val="0000FF"/>
              </a:solidFill>
            </a:endParaRPr>
          </a:p>
          <a:p>
            <a:pPr marL="1200150" lvl="1" indent="-457200" eaLnBrk="1" hangingPunct="1">
              <a:buFont typeface="宋体" panose="02010600030101010101" pitchFamily="2" charset="-122"/>
              <a:buAutoNum type="circleNumDbPlain"/>
            </a:pPr>
            <a:r>
              <a:rPr lang="zh-CN" altLang="en-US" sz="2400">
                <a:solidFill>
                  <a:srgbClr val="0000FF"/>
                </a:solidFill>
              </a:rPr>
              <a:t>电位差计的精度取决于什么？测量值精度取决于什么？</a:t>
            </a:r>
            <a:endParaRPr lang="zh-CN" altLang="en-US" sz="24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135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中宋" panose="020106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135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中宋" panose="0201060004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瓶荷花">
  <a:themeElements>
    <a:clrScheme name="古瓶荷花 1">
      <a:dk1>
        <a:srgbClr val="0033CC"/>
      </a:dk1>
      <a:lt1>
        <a:srgbClr val="FFFFFF"/>
      </a:lt1>
      <a:dk2>
        <a:srgbClr val="007572"/>
      </a:dk2>
      <a:lt2>
        <a:srgbClr val="C0C0C0"/>
      </a:lt2>
      <a:accent1>
        <a:srgbClr val="CCECFF"/>
      </a:accent1>
      <a:accent2>
        <a:srgbClr val="3399FF"/>
      </a:accent2>
      <a:accent3>
        <a:srgbClr val="FFFFFF"/>
      </a:accent3>
      <a:accent4>
        <a:srgbClr val="002AAE"/>
      </a:accent4>
      <a:accent5>
        <a:srgbClr val="E2F4FF"/>
      </a:accent5>
      <a:accent6>
        <a:srgbClr val="2D8AE7"/>
      </a:accent6>
      <a:hlink>
        <a:srgbClr val="CC0066"/>
      </a:hlink>
      <a:folHlink>
        <a:srgbClr val="7D7DA9"/>
      </a:folHlink>
    </a:clrScheme>
    <a:fontScheme name="古瓶荷花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古瓶荷花 1">
        <a:dk1>
          <a:srgbClr val="0033CC"/>
        </a:dk1>
        <a:lt1>
          <a:srgbClr val="FFFFFF"/>
        </a:lt1>
        <a:dk2>
          <a:srgbClr val="007572"/>
        </a:dk2>
        <a:lt2>
          <a:srgbClr val="C0C0C0"/>
        </a:lt2>
        <a:accent1>
          <a:srgbClr val="CCECFF"/>
        </a:accent1>
        <a:accent2>
          <a:srgbClr val="3399FF"/>
        </a:accent2>
        <a:accent3>
          <a:srgbClr val="FFFFFF"/>
        </a:accent3>
        <a:accent4>
          <a:srgbClr val="002AAE"/>
        </a:accent4>
        <a:accent5>
          <a:srgbClr val="E2F4FF"/>
        </a:accent5>
        <a:accent6>
          <a:srgbClr val="2D8AE7"/>
        </a:accent6>
        <a:hlink>
          <a:srgbClr val="CC0066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2">
        <a:dk1>
          <a:srgbClr val="007A77"/>
        </a:dk1>
        <a:lt1>
          <a:srgbClr val="EFF6EE"/>
        </a:lt1>
        <a:dk2>
          <a:srgbClr val="0066CC"/>
        </a:dk2>
        <a:lt2>
          <a:srgbClr val="C0C0C0"/>
        </a:lt2>
        <a:accent1>
          <a:srgbClr val="E7EEE6"/>
        </a:accent1>
        <a:accent2>
          <a:srgbClr val="FF9933"/>
        </a:accent2>
        <a:accent3>
          <a:srgbClr val="F6FAF5"/>
        </a:accent3>
        <a:accent4>
          <a:srgbClr val="006765"/>
        </a:accent4>
        <a:accent5>
          <a:srgbClr val="F1F5F0"/>
        </a:accent5>
        <a:accent6>
          <a:srgbClr val="E78A2D"/>
        </a:accent6>
        <a:hlink>
          <a:srgbClr val="636395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3">
        <a:dk1>
          <a:srgbClr val="000000"/>
        </a:dk1>
        <a:lt1>
          <a:srgbClr val="CCFFCC"/>
        </a:lt1>
        <a:dk2>
          <a:srgbClr val="E88A00"/>
        </a:dk2>
        <a:lt2>
          <a:srgbClr val="C0C0C0"/>
        </a:lt2>
        <a:accent1>
          <a:srgbClr val="CCECFF"/>
        </a:accent1>
        <a:accent2>
          <a:srgbClr val="336600"/>
        </a:accent2>
        <a:accent3>
          <a:srgbClr val="E2FFE2"/>
        </a:accent3>
        <a:accent4>
          <a:srgbClr val="000000"/>
        </a:accent4>
        <a:accent5>
          <a:srgbClr val="E2F4FF"/>
        </a:accent5>
        <a:accent6>
          <a:srgbClr val="2D5C00"/>
        </a:accent6>
        <a:hlink>
          <a:srgbClr val="3333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4">
        <a:dk1>
          <a:srgbClr val="000000"/>
        </a:dk1>
        <a:lt1>
          <a:srgbClr val="FFFFCC"/>
        </a:lt1>
        <a:dk2>
          <a:srgbClr val="CC3300"/>
        </a:dk2>
        <a:lt2>
          <a:srgbClr val="C0C0C0"/>
        </a:lt2>
        <a:accent1>
          <a:srgbClr val="FFFFCC"/>
        </a:accent1>
        <a:accent2>
          <a:srgbClr val="339933"/>
        </a:accent2>
        <a:accent3>
          <a:srgbClr val="FFFFE2"/>
        </a:accent3>
        <a:accent4>
          <a:srgbClr val="000000"/>
        </a:accent4>
        <a:accent5>
          <a:srgbClr val="FFFFE2"/>
        </a:accent5>
        <a:accent6>
          <a:srgbClr val="2D8A2D"/>
        </a:accent6>
        <a:hlink>
          <a:srgbClr val="0066FF"/>
        </a:hlink>
        <a:folHlink>
          <a:srgbClr val="6F6F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5">
        <a:dk1>
          <a:srgbClr val="636395"/>
        </a:dk1>
        <a:lt1>
          <a:srgbClr val="FFE2C5"/>
        </a:lt1>
        <a:dk2>
          <a:srgbClr val="000000"/>
        </a:dk2>
        <a:lt2>
          <a:srgbClr val="C0C0C0"/>
        </a:lt2>
        <a:accent1>
          <a:srgbClr val="FFE1E1"/>
        </a:accent1>
        <a:accent2>
          <a:srgbClr val="FF9933"/>
        </a:accent2>
        <a:accent3>
          <a:srgbClr val="FFEEDF"/>
        </a:accent3>
        <a:accent4>
          <a:srgbClr val="53537E"/>
        </a:accent4>
        <a:accent5>
          <a:srgbClr val="FFEEEE"/>
        </a:accent5>
        <a:accent6>
          <a:srgbClr val="E78A2D"/>
        </a:accent6>
        <a:hlink>
          <a:srgbClr val="008080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6">
        <a:dk1>
          <a:srgbClr val="626292"/>
        </a:dk1>
        <a:lt1>
          <a:srgbClr val="CCECFF"/>
        </a:lt1>
        <a:dk2>
          <a:srgbClr val="3333CC"/>
        </a:dk2>
        <a:lt2>
          <a:srgbClr val="C0C0C0"/>
        </a:lt2>
        <a:accent1>
          <a:srgbClr val="D9F1FF"/>
        </a:accent1>
        <a:accent2>
          <a:srgbClr val="FF9900"/>
        </a:accent2>
        <a:accent3>
          <a:srgbClr val="E2F4FF"/>
        </a:accent3>
        <a:accent4>
          <a:srgbClr val="53537C"/>
        </a:accent4>
        <a:accent5>
          <a:srgbClr val="E9F7FF"/>
        </a:accent5>
        <a:accent6>
          <a:srgbClr val="E78A00"/>
        </a:accent6>
        <a:hlink>
          <a:srgbClr val="CC0066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7">
        <a:dk1>
          <a:srgbClr val="0066CC"/>
        </a:dk1>
        <a:lt1>
          <a:srgbClr val="FFE1E1"/>
        </a:lt1>
        <a:dk2>
          <a:srgbClr val="006600"/>
        </a:dk2>
        <a:lt2>
          <a:srgbClr val="C0C0C0"/>
        </a:lt2>
        <a:accent1>
          <a:srgbClr val="FFFFCC"/>
        </a:accent1>
        <a:accent2>
          <a:srgbClr val="009999"/>
        </a:accent2>
        <a:accent3>
          <a:srgbClr val="FFEEEE"/>
        </a:accent3>
        <a:accent4>
          <a:srgbClr val="0056AE"/>
        </a:accent4>
        <a:accent5>
          <a:srgbClr val="FFFFE2"/>
        </a:accent5>
        <a:accent6>
          <a:srgbClr val="008A8A"/>
        </a:accent6>
        <a:hlink>
          <a:srgbClr val="EC0000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8">
        <a:dk1>
          <a:srgbClr val="292929"/>
        </a:dk1>
        <a:lt1>
          <a:srgbClr val="DDDDDD"/>
        </a:lt1>
        <a:dk2>
          <a:srgbClr val="0066CC"/>
        </a:dk2>
        <a:lt2>
          <a:srgbClr val="B2B2B2"/>
        </a:lt2>
        <a:accent1>
          <a:srgbClr val="CACADC"/>
        </a:accent1>
        <a:accent2>
          <a:srgbClr val="FFCC00"/>
        </a:accent2>
        <a:accent3>
          <a:srgbClr val="EBEBEB"/>
        </a:accent3>
        <a:accent4>
          <a:srgbClr val="212121"/>
        </a:accent4>
        <a:accent5>
          <a:srgbClr val="E1E1EB"/>
        </a:accent5>
        <a:accent6>
          <a:srgbClr val="E7B900"/>
        </a:accent6>
        <a:hlink>
          <a:srgbClr val="008080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</Template>
  <TotalTime>0</TotalTime>
  <Words>1217</Words>
  <Application>WPS 演示</Application>
  <PresentationFormat>全屏显示(4:3)</PresentationFormat>
  <Paragraphs>394</Paragraphs>
  <Slides>10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10</vt:i4>
      </vt:variant>
    </vt:vector>
  </HeadingPairs>
  <TitlesOfParts>
    <vt:vector size="33" baseType="lpstr">
      <vt:lpstr>Arial</vt:lpstr>
      <vt:lpstr>宋体</vt:lpstr>
      <vt:lpstr>Wingdings</vt:lpstr>
      <vt:lpstr>华文中宋</vt:lpstr>
      <vt:lpstr>华文隶书</vt:lpstr>
      <vt:lpstr>Times New Roman</vt:lpstr>
      <vt:lpstr>楷体_GB2312</vt:lpstr>
      <vt:lpstr>新宋体</vt:lpstr>
      <vt:lpstr>黑体</vt:lpstr>
      <vt:lpstr>仿宋_GB2312</vt:lpstr>
      <vt:lpstr>仿宋</vt:lpstr>
      <vt:lpstr>微软雅黑</vt:lpstr>
      <vt:lpstr>Arial Unicode MS</vt:lpstr>
      <vt:lpstr>Calibri</vt:lpstr>
      <vt:lpstr>默认设计模板</vt:lpstr>
      <vt:lpstr>古瓶荷花</vt:lpstr>
      <vt:lpstr>Excel.Chart.8</vt:lpstr>
      <vt:lpstr>Equation.DSMT4</vt:lpstr>
      <vt:lpstr>Equation.DSMT4</vt:lpstr>
      <vt:lpstr>Equation.DSMT4</vt:lpstr>
      <vt:lpstr>Equation.DSMT4</vt:lpstr>
      <vt:lpstr>Equation.DSMT4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大学物理实验</dc:title>
  <dc:creator>User</dc:creator>
  <cp:lastModifiedBy>牛芳芳</cp:lastModifiedBy>
  <cp:revision>97</cp:revision>
  <dcterms:created xsi:type="dcterms:W3CDTF">2007-03-01T02:00:00Z</dcterms:created>
  <dcterms:modified xsi:type="dcterms:W3CDTF">2021-04-23T13:06:19Z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5FF6AECDD09C4B93A8E6EC5B70A3440A</vt:lpwstr>
  </property>
</Properties>
</file>